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3" r:id="rId57"/>
    <p:sldId id="311" r:id="rId58"/>
    <p:sldId id="312" r:id="rId59"/>
  </p:sldIdLst>
  <p:sldSz cx="13004800" cy="9753600"/>
  <p:notesSz cx="6858000" cy="9144000"/>
  <p:embeddedFontLst>
    <p:embeddedFont>
      <p:font typeface="DX영화자막 M" panose="02020600000000000000" pitchFamily="18" charset="-127"/>
      <p:regular r:id="rId61"/>
    </p:embeddedFont>
    <p:embeddedFont>
      <p:font typeface="나눔스퀘어" panose="020B0600000101010101" pitchFamily="50" charset="-127"/>
      <p:regular r:id="rId62"/>
    </p:embeddedFont>
    <p:embeddedFont>
      <p:font typeface="맑은 고딕" panose="020B0503020000020004" pitchFamily="50" charset="-127"/>
      <p:regular r:id="rId63"/>
      <p:bold r:id="rId64"/>
    </p:embeddedFont>
    <p:embeddedFont>
      <p:font typeface="나눔스퀘어라운드 ExtraBold" panose="020B0600000101010101" pitchFamily="50" charset="-127"/>
      <p:bold r:id="rId65"/>
    </p:embeddedFont>
    <p:embeddedFont>
      <p:font typeface="에스코어 드림 5 Medium" panose="020B0503030302020204" pitchFamily="34" charset="-127"/>
      <p:regular r:id="rId6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8" autoAdjust="0"/>
  </p:normalViewPr>
  <p:slideViewPr>
    <p:cSldViewPr snapToGrid="0">
      <p:cViewPr varScale="1">
        <p:scale>
          <a:sx n="63" d="100"/>
          <a:sy n="63" d="100"/>
        </p:scale>
        <p:origin x="126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10709">
              <a:lnSpc>
                <a:spcPct val="100000"/>
              </a:lnSpc>
              <a:spcBef>
                <a:spcPts val="0"/>
              </a:spcBef>
              <a:buSzTx/>
              <a:buNone/>
              <a:defRPr sz="2088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820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 defTabSz="1612554">
              <a:lnSpc>
                <a:spcPct val="100000"/>
              </a:lnSpc>
              <a:spcBef>
                <a:spcPts val="0"/>
              </a:spcBef>
              <a:buSzTx/>
              <a:buNone/>
              <a:defRPr sz="3534" b="1"/>
            </a:lvl1pPr>
          </a:lstStyle>
          <a:p>
            <a:r>
              <a:t>사실 정보</a:t>
            </a:r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7600" b="1" spc="-176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z="6000" spc="-119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81151">
              <a:lnSpc>
                <a:spcPct val="100000"/>
              </a:lnSpc>
              <a:spcBef>
                <a:spcPts val="0"/>
              </a:spcBef>
              <a:buSzTx/>
              <a:buNone/>
              <a:defRPr sz="2376" b="1"/>
            </a:lvl1pPr>
          </a:lstStyle>
          <a:p>
            <a:r>
              <a:t>속성</a:t>
            </a:r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>
            <a:spLocks noGrp="1"/>
          </p:cNvSpPr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이미지"/>
          <p:cNvSpPr>
            <a:spLocks noGrp="1"/>
          </p:cNvSpPr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이미지"/>
          <p:cNvSpPr>
            <a:spLocks noGrp="1"/>
          </p:cNvSpPr>
          <p:nvPr>
            <p:ph type="pic" idx="23"/>
          </p:nvPr>
        </p:nvSpPr>
        <p:spPr>
          <a:xfrm>
            <a:off x="4984750" y="2749550"/>
            <a:ext cx="7937500" cy="9238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886640052_3195x2556.jpeg"/>
          <p:cNvSpPr>
            <a:spLocks noGrp="1"/>
          </p:cNvSpPr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텍스트"/>
          <p:cNvSpPr txBox="1">
            <a:spLocks noGrp="1"/>
          </p:cNvSpPr>
          <p:nvPr>
            <p:ph type="title"/>
          </p:nvPr>
        </p:nvSpPr>
        <p:spPr>
          <a:xfrm>
            <a:off x="1625599" y="2416387"/>
            <a:ext cx="9753602" cy="2546774"/>
          </a:xfrm>
          <a:prstGeom prst="rect">
            <a:avLst/>
          </a:prstGeom>
        </p:spPr>
        <p:txBody>
          <a:bodyPr lIns="48767" tIns="48767" rIns="48767" bIns="48767" anchor="b"/>
          <a:lstStyle>
            <a:lvl1pPr algn="ctr" defTabSz="1300480">
              <a:lnSpc>
                <a:spcPct val="90000"/>
              </a:lnSpc>
              <a:defRPr sz="8400" b="0" spc="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5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25599" y="5061373"/>
            <a:ext cx="9753602" cy="1766147"/>
          </a:xfrm>
          <a:prstGeom prst="rect">
            <a:avLst/>
          </a:prstGeom>
        </p:spPr>
        <p:txBody>
          <a:bodyPr lIns="48767" tIns="48767" rIns="48767" bIns="48767"/>
          <a:lstStyle>
            <a:lvl1pPr marL="0" indent="0" algn="ctr" defTabSz="1300480">
              <a:spcBef>
                <a:spcPts val="1400"/>
              </a:spcBef>
              <a:buSzTx/>
              <a:buNone/>
              <a:defRPr sz="3400"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0" indent="457200" algn="ctr" defTabSz="1300480">
              <a:spcBef>
                <a:spcPts val="1400"/>
              </a:spcBef>
              <a:buSzTx/>
              <a:buNone/>
              <a:defRPr sz="3400"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0" indent="914400" algn="ctr" defTabSz="1300480">
              <a:spcBef>
                <a:spcPts val="1400"/>
              </a:spcBef>
              <a:buSzTx/>
              <a:buNone/>
              <a:defRPr sz="3400"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0" indent="1371600" algn="ctr" defTabSz="1300480">
              <a:spcBef>
                <a:spcPts val="1400"/>
              </a:spcBef>
              <a:buSzTx/>
              <a:buNone/>
              <a:defRPr sz="3400"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0" indent="1828800" algn="ctr" defTabSz="1300480">
              <a:spcBef>
                <a:spcPts val="1400"/>
              </a:spcBef>
              <a:buSzTx/>
              <a:buNone/>
              <a:defRPr sz="3400"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774464" y="8024622"/>
            <a:ext cx="336257" cy="338837"/>
          </a:xfrm>
          <a:prstGeom prst="rect">
            <a:avLst/>
          </a:prstGeom>
        </p:spPr>
        <p:txBody>
          <a:bodyPr lIns="48767" tIns="48767" rIns="48767" bIns="48767" anchor="ctr"/>
          <a:lstStyle>
            <a:lvl1pPr algn="r" defTabSz="1300480">
              <a:defRPr sz="1600"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이미지"/>
          <p:cNvSpPr>
            <a:spLocks noGrp="1"/>
          </p:cNvSpPr>
          <p:nvPr>
            <p:ph type="pic" idx="21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z="8200" spc="-164"/>
            </a:lvl1pPr>
          </a:lstStyle>
          <a:p>
            <a:r>
              <a:t>프레젠테이션 제목</a:t>
            </a:r>
          </a:p>
        </p:txBody>
      </p:sp>
      <p:sp>
        <p:nvSpPr>
          <p:cNvPr id="2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10709">
              <a:lnSpc>
                <a:spcPct val="100000"/>
              </a:lnSpc>
              <a:spcBef>
                <a:spcPts val="0"/>
              </a:spcBef>
              <a:buSzTx/>
              <a:buNone/>
              <a:defRPr sz="2088" b="1"/>
            </a:lvl1pPr>
          </a:lstStyle>
          <a:p>
            <a:r>
              <a:t>저자 및 날짜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eg"/>
          <p:cNvSpPr>
            <a:spLocks noGrp="1"/>
          </p:cNvSpPr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45930">
              <a:lnSpc>
                <a:spcPct val="100000"/>
              </a:lnSpc>
              <a:spcBef>
                <a:spcPts val="0"/>
              </a:spcBef>
              <a:buSzTx/>
              <a:buNone/>
              <a:defRPr sz="3534" b="1"/>
            </a:lvl1pPr>
          </a:lstStyle>
          <a:p>
            <a:r>
              <a:t>슬라이드 부제</a:t>
            </a:r>
          </a:p>
        </p:txBody>
      </p:sp>
      <p:sp>
        <p:nvSpPr>
          <p:cNvPr id="44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660384004_1290x1720.jpeg"/>
          <p:cNvSpPr>
            <a:spLocks noGrp="1"/>
          </p:cNvSpPr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2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45930">
              <a:lnSpc>
                <a:spcPct val="100000"/>
              </a:lnSpc>
              <a:spcBef>
                <a:spcPts val="0"/>
              </a:spcBef>
              <a:buSzTx/>
              <a:buNone/>
              <a:defRPr sz="3534" b="1"/>
            </a:lvl1pPr>
          </a:lstStyle>
          <a:p>
            <a:r>
              <a:t>슬라이드 부제</a:t>
            </a:r>
          </a:p>
        </p:txBody>
      </p:sp>
      <p:sp>
        <p:nvSpPr>
          <p:cNvPr id="6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sz="8200" b="0" spc="-164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45930">
              <a:lnSpc>
                <a:spcPct val="100000"/>
              </a:lnSpc>
              <a:spcBef>
                <a:spcPts val="0"/>
              </a:spcBef>
              <a:buSzTx/>
              <a:buNone/>
              <a:defRPr sz="3534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45930">
              <a:lnSpc>
                <a:spcPct val="100000"/>
              </a:lnSpc>
              <a:spcBef>
                <a:spcPts val="0"/>
              </a:spcBef>
              <a:buSzTx/>
              <a:buNone/>
              <a:defRPr sz="3534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z="3800" spc="-38"/>
            </a:lvl1pPr>
            <a:lvl2pPr marL="0" indent="457200">
              <a:spcBef>
                <a:spcPts val="1300"/>
              </a:spcBef>
              <a:buSzTx/>
              <a:buNone/>
              <a:defRPr sz="3800" spc="-38"/>
            </a:lvl2pPr>
            <a:lvl3pPr marL="0" indent="914400">
              <a:spcBef>
                <a:spcPts val="1300"/>
              </a:spcBef>
              <a:buSzTx/>
              <a:buNone/>
              <a:defRPr sz="3800" spc="-38"/>
            </a:lvl3pPr>
            <a:lvl4pPr marL="0" indent="1371600">
              <a:spcBef>
                <a:spcPts val="1300"/>
              </a:spcBef>
              <a:buSzTx/>
              <a:buNone/>
              <a:defRPr sz="3800" spc="-38"/>
            </a:lvl4pPr>
            <a:lvl5pPr marL="0" indent="1828800">
              <a:spcBef>
                <a:spcPts val="1300"/>
              </a:spcBef>
              <a:buSzTx/>
              <a:buNone/>
              <a:defRPr sz="3800" spc="-38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1" i="0" u="none" strike="noStrike" cap="none" spc="-119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sz="3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그룹"/>
          <p:cNvGrpSpPr/>
          <p:nvPr/>
        </p:nvGrpSpPr>
        <p:grpSpPr>
          <a:xfrm>
            <a:off x="-11998" y="-210"/>
            <a:ext cx="13151981" cy="889001"/>
            <a:chOff x="0" y="0"/>
            <a:chExt cx="13151979" cy="889000"/>
          </a:xfrm>
        </p:grpSpPr>
        <p:sp>
          <p:nvSpPr>
            <p:cNvPr id="160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>
                <a:alpha val="107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1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2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3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4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5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6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8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9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0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1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2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3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4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5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6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83" name="그룹"/>
          <p:cNvGrpSpPr/>
          <p:nvPr/>
        </p:nvGrpSpPr>
        <p:grpSpPr>
          <a:xfrm>
            <a:off x="408655" y="1002624"/>
            <a:ext cx="12310674" cy="7738066"/>
            <a:chOff x="0" y="0"/>
            <a:chExt cx="12310672" cy="7738065"/>
          </a:xfrm>
        </p:grpSpPr>
        <p:sp>
          <p:nvSpPr>
            <p:cNvPr id="178" name="직사각형"/>
            <p:cNvSpPr/>
            <p:nvPr/>
          </p:nvSpPr>
          <p:spPr>
            <a:xfrm>
              <a:off x="876937" y="1062062"/>
              <a:ext cx="10433614" cy="5624228"/>
            </a:xfrm>
            <a:prstGeom prst="rect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79" name="타원형"/>
            <p:cNvSpPr/>
            <p:nvPr/>
          </p:nvSpPr>
          <p:spPr>
            <a:xfrm>
              <a:off x="0" y="0"/>
              <a:ext cx="1848845" cy="188246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0" name="타원형"/>
            <p:cNvSpPr/>
            <p:nvPr/>
          </p:nvSpPr>
          <p:spPr>
            <a:xfrm>
              <a:off x="10461828" y="0"/>
              <a:ext cx="1848845" cy="188246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1" name="타원형"/>
            <p:cNvSpPr/>
            <p:nvPr/>
          </p:nvSpPr>
          <p:spPr>
            <a:xfrm>
              <a:off x="10461828" y="5855602"/>
              <a:ext cx="1848845" cy="188246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2" name="타원형"/>
            <p:cNvSpPr/>
            <p:nvPr/>
          </p:nvSpPr>
          <p:spPr>
            <a:xfrm>
              <a:off x="0" y="5855602"/>
              <a:ext cx="1848845" cy="188246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84" name="쌍용영화관 콘솔프로젝트"/>
          <p:cNvSpPr txBox="1"/>
          <p:nvPr/>
        </p:nvSpPr>
        <p:spPr>
          <a:xfrm>
            <a:off x="2212842" y="2949822"/>
            <a:ext cx="756416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쌍용영화관</a:t>
            </a:r>
            <a:r>
              <a:rPr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콘솔프로젝트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5" name="PRICE"/>
          <p:cNvSpPr txBox="1"/>
          <p:nvPr/>
        </p:nvSpPr>
        <p:spPr>
          <a:xfrm>
            <a:off x="3200529" y="5209570"/>
            <a:ext cx="1089979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000"/>
                </a:solidFill>
              </a:defRPr>
            </a:lvl1pPr>
          </a:lstStyle>
          <a:p>
            <a:r>
              <a:t>PRICE</a:t>
            </a:r>
          </a:p>
        </p:txBody>
      </p:sp>
      <p:sp>
        <p:nvSpPr>
          <p:cNvPr id="186" name="3조 / 장진영 윤지봉 임채원 정경화 조아라 조혜승"/>
          <p:cNvSpPr txBox="1"/>
          <p:nvPr/>
        </p:nvSpPr>
        <p:spPr>
          <a:xfrm>
            <a:off x="2384540" y="3800361"/>
            <a:ext cx="8455595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3조 / </a:t>
            </a:r>
            <a:r>
              <a:rPr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장진영</a:t>
            </a:r>
            <a:r>
              <a:rPr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윤지봉</a:t>
            </a:r>
            <a:r>
              <a:rPr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임채원</a:t>
            </a:r>
            <a:r>
              <a:rPr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정경화</a:t>
            </a:r>
            <a:r>
              <a:rPr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조아라</a:t>
            </a:r>
            <a:r>
              <a:rPr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조혜승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7" name="DATE"/>
          <p:cNvSpPr txBox="1"/>
          <p:nvPr/>
        </p:nvSpPr>
        <p:spPr>
          <a:xfrm>
            <a:off x="5274934" y="5209570"/>
            <a:ext cx="937579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000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188" name="TIME"/>
          <p:cNvSpPr txBox="1"/>
          <p:nvPr/>
        </p:nvSpPr>
        <p:spPr>
          <a:xfrm>
            <a:off x="7196939" y="5209570"/>
            <a:ext cx="895669" cy="47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000"/>
                </a:solidFill>
              </a:defRPr>
            </a:lvl1pPr>
          </a:lstStyle>
          <a:p>
            <a:r>
              <a:t>TIME</a:t>
            </a:r>
          </a:p>
        </p:txBody>
      </p:sp>
      <p:sp>
        <p:nvSpPr>
          <p:cNvPr id="189" name="RATING"/>
          <p:cNvSpPr txBox="1"/>
          <p:nvPr/>
        </p:nvSpPr>
        <p:spPr>
          <a:xfrm>
            <a:off x="9077034" y="5232346"/>
            <a:ext cx="1295718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000"/>
                </a:solidFill>
              </a:defRPr>
            </a:lvl1pPr>
          </a:lstStyle>
          <a:p>
            <a:r>
              <a:t>RATING</a:t>
            </a:r>
          </a:p>
        </p:txBody>
      </p:sp>
      <p:sp>
        <p:nvSpPr>
          <p:cNvPr id="190" name="ADULT"/>
          <p:cNvSpPr txBox="1"/>
          <p:nvPr/>
        </p:nvSpPr>
        <p:spPr>
          <a:xfrm>
            <a:off x="10607234" y="3949865"/>
            <a:ext cx="473391" cy="14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eaVert" lIns="50800" tIns="50800" rIns="50800" bIns="50800" anchor="ctr">
            <a:spAutoFit/>
          </a:bodyPr>
          <a:lstStyle>
            <a:lvl1pPr>
              <a:defRPr sz="2500" b="1" i="1">
                <a:solidFill>
                  <a:srgbClr val="000000"/>
                </a:solidFill>
              </a:defRPr>
            </a:lvl1pPr>
          </a:lstStyle>
          <a:p>
            <a:r>
              <a:t>ADULT</a:t>
            </a:r>
          </a:p>
        </p:txBody>
      </p:sp>
      <p:sp>
        <p:nvSpPr>
          <p:cNvPr id="191" name="₩10,000"/>
          <p:cNvSpPr txBox="1"/>
          <p:nvPr/>
        </p:nvSpPr>
        <p:spPr>
          <a:xfrm>
            <a:off x="3040350" y="5678203"/>
            <a:ext cx="141033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000"/>
                </a:solidFill>
              </a:defRPr>
            </a:lvl1pPr>
          </a:lstStyle>
          <a:p>
            <a:r>
              <a:t>₩10,000</a:t>
            </a:r>
          </a:p>
        </p:txBody>
      </p:sp>
      <p:sp>
        <p:nvSpPr>
          <p:cNvPr id="192" name="20/11/2020"/>
          <p:cNvSpPr txBox="1"/>
          <p:nvPr/>
        </p:nvSpPr>
        <p:spPr>
          <a:xfrm>
            <a:off x="4862660" y="5678203"/>
            <a:ext cx="176212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000"/>
                </a:solidFill>
              </a:defRPr>
            </a:lvl1pPr>
          </a:lstStyle>
          <a:p>
            <a:r>
              <a:t>20/11/2020</a:t>
            </a:r>
          </a:p>
        </p:txBody>
      </p:sp>
      <p:sp>
        <p:nvSpPr>
          <p:cNvPr id="193" name="14:30"/>
          <p:cNvSpPr txBox="1"/>
          <p:nvPr/>
        </p:nvSpPr>
        <p:spPr>
          <a:xfrm>
            <a:off x="7196939" y="5678203"/>
            <a:ext cx="908686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000"/>
                </a:solidFill>
              </a:defRPr>
            </a:lvl1pPr>
          </a:lstStyle>
          <a:p>
            <a:r>
              <a:t>14:30</a:t>
            </a:r>
          </a:p>
        </p:txBody>
      </p:sp>
      <p:sp>
        <p:nvSpPr>
          <p:cNvPr id="194" name="1A"/>
          <p:cNvSpPr txBox="1"/>
          <p:nvPr/>
        </p:nvSpPr>
        <p:spPr>
          <a:xfrm>
            <a:off x="9470734" y="5678203"/>
            <a:ext cx="508318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solidFill>
                  <a:srgbClr val="000000"/>
                </a:solidFill>
              </a:defRPr>
            </a:lvl1pPr>
          </a:lstStyle>
          <a:p>
            <a:r>
              <a:t>1A</a:t>
            </a:r>
          </a:p>
        </p:txBody>
      </p:sp>
      <p:pic>
        <p:nvPicPr>
          <p:cNvPr id="195" name="Lovepik_com-401258347-one-dimensional-code-barcode.png" descr="Lovepik_com-401258347-one-dimensional-code-barc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9768" y="5680581"/>
            <a:ext cx="1978220" cy="197822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원"/>
          <p:cNvSpPr/>
          <p:nvPr/>
        </p:nvSpPr>
        <p:spPr>
          <a:xfrm>
            <a:off x="1139441" y="3045854"/>
            <a:ext cx="240255" cy="2402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7" name="원"/>
          <p:cNvSpPr/>
          <p:nvPr/>
        </p:nvSpPr>
        <p:spPr>
          <a:xfrm>
            <a:off x="1139441" y="3426855"/>
            <a:ext cx="240255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8" name="원"/>
          <p:cNvSpPr/>
          <p:nvPr/>
        </p:nvSpPr>
        <p:spPr>
          <a:xfrm>
            <a:off x="1139441" y="3807855"/>
            <a:ext cx="240255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9" name="원"/>
          <p:cNvSpPr/>
          <p:nvPr/>
        </p:nvSpPr>
        <p:spPr>
          <a:xfrm>
            <a:off x="1139441" y="4188855"/>
            <a:ext cx="240255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0" name="원"/>
          <p:cNvSpPr/>
          <p:nvPr/>
        </p:nvSpPr>
        <p:spPr>
          <a:xfrm>
            <a:off x="1139441" y="4569855"/>
            <a:ext cx="240255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1" name="원"/>
          <p:cNvSpPr/>
          <p:nvPr/>
        </p:nvSpPr>
        <p:spPr>
          <a:xfrm>
            <a:off x="1139441" y="4950855"/>
            <a:ext cx="240255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2" name="원"/>
          <p:cNvSpPr/>
          <p:nvPr/>
        </p:nvSpPr>
        <p:spPr>
          <a:xfrm>
            <a:off x="1139441" y="5331855"/>
            <a:ext cx="240255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3" name="원"/>
          <p:cNvSpPr/>
          <p:nvPr/>
        </p:nvSpPr>
        <p:spPr>
          <a:xfrm>
            <a:off x="1139441" y="5712855"/>
            <a:ext cx="240255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4" name="원"/>
          <p:cNvSpPr/>
          <p:nvPr/>
        </p:nvSpPr>
        <p:spPr>
          <a:xfrm>
            <a:off x="1139441" y="6093855"/>
            <a:ext cx="240255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5" name="원"/>
          <p:cNvSpPr/>
          <p:nvPr/>
        </p:nvSpPr>
        <p:spPr>
          <a:xfrm>
            <a:off x="1139441" y="6474855"/>
            <a:ext cx="240255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6" name="원"/>
          <p:cNvSpPr/>
          <p:nvPr/>
        </p:nvSpPr>
        <p:spPr>
          <a:xfrm>
            <a:off x="11600389" y="3045854"/>
            <a:ext cx="240256" cy="2402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7" name="원"/>
          <p:cNvSpPr/>
          <p:nvPr/>
        </p:nvSpPr>
        <p:spPr>
          <a:xfrm>
            <a:off x="11600389" y="3414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8" name="원"/>
          <p:cNvSpPr/>
          <p:nvPr/>
        </p:nvSpPr>
        <p:spPr>
          <a:xfrm>
            <a:off x="11600389" y="3795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9" name="원"/>
          <p:cNvSpPr/>
          <p:nvPr/>
        </p:nvSpPr>
        <p:spPr>
          <a:xfrm>
            <a:off x="11600389" y="4176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0" name="원"/>
          <p:cNvSpPr/>
          <p:nvPr/>
        </p:nvSpPr>
        <p:spPr>
          <a:xfrm>
            <a:off x="11600389" y="4557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1" name="원"/>
          <p:cNvSpPr/>
          <p:nvPr/>
        </p:nvSpPr>
        <p:spPr>
          <a:xfrm>
            <a:off x="11600389" y="4938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2" name="원"/>
          <p:cNvSpPr/>
          <p:nvPr/>
        </p:nvSpPr>
        <p:spPr>
          <a:xfrm>
            <a:off x="11600389" y="5319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3" name="원"/>
          <p:cNvSpPr/>
          <p:nvPr/>
        </p:nvSpPr>
        <p:spPr>
          <a:xfrm>
            <a:off x="11600389" y="5700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4" name="원"/>
          <p:cNvSpPr/>
          <p:nvPr/>
        </p:nvSpPr>
        <p:spPr>
          <a:xfrm>
            <a:off x="11600389" y="6081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5" name="원"/>
          <p:cNvSpPr/>
          <p:nvPr/>
        </p:nvSpPr>
        <p:spPr>
          <a:xfrm>
            <a:off x="11600389" y="6462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6" name="선"/>
          <p:cNvSpPr/>
          <p:nvPr/>
        </p:nvSpPr>
        <p:spPr>
          <a:xfrm>
            <a:off x="2384540" y="2432025"/>
            <a:ext cx="8235720" cy="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7" name="선"/>
          <p:cNvSpPr/>
          <p:nvPr/>
        </p:nvSpPr>
        <p:spPr>
          <a:xfrm>
            <a:off x="2446132" y="7335458"/>
            <a:ext cx="8235720" cy="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8" name="선"/>
          <p:cNvSpPr/>
          <p:nvPr/>
        </p:nvSpPr>
        <p:spPr>
          <a:xfrm flipV="1">
            <a:off x="1705054" y="3166549"/>
            <a:ext cx="1" cy="3420502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9" name="선"/>
          <p:cNvSpPr/>
          <p:nvPr/>
        </p:nvSpPr>
        <p:spPr>
          <a:xfrm flipV="1">
            <a:off x="11340507" y="3166549"/>
            <a:ext cx="1" cy="3420502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0" name="선"/>
          <p:cNvSpPr/>
          <p:nvPr/>
        </p:nvSpPr>
        <p:spPr>
          <a:xfrm>
            <a:off x="1690682" y="2433393"/>
            <a:ext cx="714575" cy="72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473" y="1304"/>
                  <a:pt x="21225" y="2597"/>
                  <a:pt x="20858" y="3863"/>
                </a:cubicBezTo>
                <a:cubicBezTo>
                  <a:pt x="18228" y="12950"/>
                  <a:pt x="10114" y="19850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1" name="선"/>
          <p:cNvSpPr/>
          <p:nvPr/>
        </p:nvSpPr>
        <p:spPr>
          <a:xfrm flipH="1">
            <a:off x="10592489" y="2433447"/>
            <a:ext cx="769327" cy="725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473" y="1304"/>
                  <a:pt x="21225" y="2597"/>
                  <a:pt x="20858" y="3863"/>
                </a:cubicBezTo>
                <a:cubicBezTo>
                  <a:pt x="18228" y="12950"/>
                  <a:pt x="10114" y="19850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2" name="선"/>
          <p:cNvSpPr/>
          <p:nvPr/>
        </p:nvSpPr>
        <p:spPr>
          <a:xfrm rot="10800000">
            <a:off x="10647769" y="6565097"/>
            <a:ext cx="714047" cy="77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473" y="1304"/>
                  <a:pt x="21225" y="2597"/>
                  <a:pt x="20858" y="3863"/>
                </a:cubicBezTo>
                <a:cubicBezTo>
                  <a:pt x="18228" y="12950"/>
                  <a:pt x="10114" y="19850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3" name="선"/>
          <p:cNvSpPr/>
          <p:nvPr/>
        </p:nvSpPr>
        <p:spPr>
          <a:xfrm rot="10800000" flipH="1">
            <a:off x="1690876" y="6592091"/>
            <a:ext cx="769202" cy="725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473" y="1304"/>
                  <a:pt x="21225" y="2597"/>
                  <a:pt x="20858" y="3863"/>
                </a:cubicBezTo>
                <a:cubicBezTo>
                  <a:pt x="18228" y="12950"/>
                  <a:pt x="10114" y="19850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41" name="그룹"/>
          <p:cNvGrpSpPr/>
          <p:nvPr/>
        </p:nvGrpSpPr>
        <p:grpSpPr>
          <a:xfrm>
            <a:off x="-10091" y="8864809"/>
            <a:ext cx="13151982" cy="889001"/>
            <a:chOff x="0" y="0"/>
            <a:chExt cx="13151979" cy="889000"/>
          </a:xfrm>
        </p:grpSpPr>
        <p:sp>
          <p:nvSpPr>
            <p:cNvPr id="224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>
                <a:alpha val="1071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5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6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7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8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9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0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2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3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4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5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6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7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8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9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0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464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5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6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7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8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9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0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1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2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3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4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5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6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7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8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9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0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82" name="4. 데이터구조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데이터구조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3" name="제목 1"/>
          <p:cNvSpPr txBox="1"/>
          <p:nvPr/>
        </p:nvSpPr>
        <p:spPr>
          <a:xfrm>
            <a:off x="6818866" y="2620357"/>
            <a:ext cx="2574791" cy="5812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Snack폴더</a:t>
            </a:r>
          </a:p>
        </p:txBody>
      </p:sp>
      <p:sp>
        <p:nvSpPr>
          <p:cNvPr id="484" name="강남…"/>
          <p:cNvSpPr txBox="1"/>
          <p:nvPr/>
        </p:nvSpPr>
        <p:spPr>
          <a:xfrm>
            <a:off x="7763514" y="4229525"/>
            <a:ext cx="1526058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강변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건대입구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명동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신촌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역삼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홍대입구</a:t>
            </a:r>
          </a:p>
        </p:txBody>
      </p:sp>
      <p:sp>
        <p:nvSpPr>
          <p:cNvPr id="485" name="판매중인…"/>
          <p:cNvSpPr txBox="1"/>
          <p:nvPr/>
        </p:nvSpPr>
        <p:spPr>
          <a:xfrm>
            <a:off x="9589395" y="4053280"/>
            <a:ext cx="2517596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판매중인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스낵메뉴파일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6" name="선"/>
          <p:cNvSpPr/>
          <p:nvPr/>
        </p:nvSpPr>
        <p:spPr>
          <a:xfrm>
            <a:off x="8665952" y="4497780"/>
            <a:ext cx="7527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7" name="선"/>
          <p:cNvSpPr/>
          <p:nvPr/>
        </p:nvSpPr>
        <p:spPr>
          <a:xfrm flipV="1">
            <a:off x="8106261" y="3464915"/>
            <a:ext cx="1" cy="5013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8" name="제목 1"/>
          <p:cNvSpPr txBox="1"/>
          <p:nvPr/>
        </p:nvSpPr>
        <p:spPr>
          <a:xfrm>
            <a:off x="897809" y="2620357"/>
            <a:ext cx="3071427" cy="5812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Reservation폴더</a:t>
            </a:r>
          </a:p>
        </p:txBody>
      </p:sp>
      <p:sp>
        <p:nvSpPr>
          <p:cNvPr id="489" name="Member…"/>
          <p:cNvSpPr txBox="1"/>
          <p:nvPr/>
        </p:nvSpPr>
        <p:spPr>
          <a:xfrm>
            <a:off x="1695182" y="4219904"/>
            <a:ext cx="2200312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Member</a:t>
            </a:r>
          </a:p>
          <a:p>
            <a:pPr algn="l">
              <a:defRPr sz="2500"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Nonemember</a:t>
            </a:r>
          </a:p>
        </p:txBody>
      </p:sp>
      <p:sp>
        <p:nvSpPr>
          <p:cNvPr id="490" name="선"/>
          <p:cNvSpPr/>
          <p:nvPr/>
        </p:nvSpPr>
        <p:spPr>
          <a:xfrm flipV="1">
            <a:off x="2433522" y="3431084"/>
            <a:ext cx="1" cy="5013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1" name="전화번호별…"/>
          <p:cNvSpPr txBox="1"/>
          <p:nvPr/>
        </p:nvSpPr>
        <p:spPr>
          <a:xfrm>
            <a:off x="4198763" y="4000365"/>
            <a:ext cx="186384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전화번호별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예약내역파일</a:t>
            </a:r>
          </a:p>
        </p:txBody>
      </p:sp>
      <p:sp>
        <p:nvSpPr>
          <p:cNvPr id="492" name="선"/>
          <p:cNvSpPr/>
          <p:nvPr/>
        </p:nvSpPr>
        <p:spPr>
          <a:xfrm>
            <a:off x="3121058" y="4444865"/>
            <a:ext cx="7527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3" name="전화번호별…"/>
          <p:cNvSpPr txBox="1"/>
          <p:nvPr/>
        </p:nvSpPr>
        <p:spPr>
          <a:xfrm>
            <a:off x="4982236" y="4771314"/>
            <a:ext cx="186384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전화번호별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예약내역파일</a:t>
            </a:r>
          </a:p>
        </p:txBody>
      </p:sp>
      <p:sp>
        <p:nvSpPr>
          <p:cNvPr id="494" name="선"/>
          <p:cNvSpPr/>
          <p:nvPr/>
        </p:nvSpPr>
        <p:spPr>
          <a:xfrm>
            <a:off x="3970792" y="5215814"/>
            <a:ext cx="7527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5" name="제목 1"/>
          <p:cNvSpPr txBox="1"/>
          <p:nvPr/>
        </p:nvSpPr>
        <p:spPr>
          <a:xfrm>
            <a:off x="2769056" y="656452"/>
            <a:ext cx="257479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데이터계층구조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497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8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9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0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1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2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3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4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5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6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7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8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9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0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1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2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3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15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516" name="제목 1"/>
          <p:cNvSpPr txBox="1"/>
          <p:nvPr/>
        </p:nvSpPr>
        <p:spPr>
          <a:xfrm>
            <a:off x="1762415" y="656452"/>
            <a:ext cx="257479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초기메뉴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7" name="초기메뉴.png" descr="초기메뉴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806" y="2759126"/>
            <a:ext cx="11431188" cy="4235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519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0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1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2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3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4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5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6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7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8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9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0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1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2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3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4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5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37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538" name="제목 1"/>
          <p:cNvSpPr txBox="1"/>
          <p:nvPr/>
        </p:nvSpPr>
        <p:spPr>
          <a:xfrm>
            <a:off x="1762415" y="656452"/>
            <a:ext cx="257479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영화정보보기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39" name="0. 영화정보보기 1.png" descr="0. 영화정보보기 1.png"/>
          <p:cNvPicPr>
            <a:picLocks noChangeAspect="1"/>
          </p:cNvPicPr>
          <p:nvPr/>
        </p:nvPicPr>
        <p:blipFill>
          <a:blip r:embed="rId2">
            <a:extLst/>
          </a:blip>
          <a:srcRect l="4402" t="21757" r="32995" b="8800"/>
          <a:stretch>
            <a:fillRect/>
          </a:stretch>
        </p:blipFill>
        <p:spPr>
          <a:xfrm>
            <a:off x="195695" y="2085447"/>
            <a:ext cx="6379658" cy="5127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0. 영화정보보기 3.png" descr="0. 영화정보보기 3.png"/>
          <p:cNvPicPr>
            <a:picLocks noChangeAspect="1"/>
          </p:cNvPicPr>
          <p:nvPr/>
        </p:nvPicPr>
        <p:blipFill>
          <a:blip r:embed="rId3">
            <a:extLst/>
          </a:blip>
          <a:srcRect l="4531" t="13105" r="33175" b="7869"/>
          <a:stretch>
            <a:fillRect/>
          </a:stretch>
        </p:blipFill>
        <p:spPr>
          <a:xfrm>
            <a:off x="6683086" y="2086173"/>
            <a:ext cx="6072280" cy="5581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542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3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4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5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6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7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8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9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0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1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2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3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4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5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6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7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8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60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561" name="제목 1"/>
          <p:cNvSpPr txBox="1"/>
          <p:nvPr/>
        </p:nvSpPr>
        <p:spPr>
          <a:xfrm>
            <a:off x="1762415" y="656452"/>
            <a:ext cx="257479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62" name="회원가입.png" descr="회원가입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418" y="3722992"/>
            <a:ext cx="10967964" cy="2307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564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65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66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67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68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69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0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1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2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3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4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5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6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7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8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9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80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582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583" name="제목 1"/>
          <p:cNvSpPr txBox="1"/>
          <p:nvPr/>
        </p:nvSpPr>
        <p:spPr>
          <a:xfrm>
            <a:off x="1762415" y="656452"/>
            <a:ext cx="257479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ID/PW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찾기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84" name="아이디찾기.png" descr="아이디찾기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308" y="2168433"/>
            <a:ext cx="10960184" cy="2746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5" name="비밀번호찾기.png" descr="비밀번호찾기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308" y="5654602"/>
            <a:ext cx="10960184" cy="2987908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아이디찾기"/>
          <p:cNvSpPr txBox="1"/>
          <p:nvPr/>
        </p:nvSpPr>
        <p:spPr>
          <a:xfrm>
            <a:off x="5509524" y="1604176"/>
            <a:ext cx="191267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아이디찾기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7" name="비밀번호 찾기"/>
          <p:cNvSpPr txBox="1"/>
          <p:nvPr/>
        </p:nvSpPr>
        <p:spPr>
          <a:xfrm>
            <a:off x="5309400" y="5073321"/>
            <a:ext cx="2312925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찾기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589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0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1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2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3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4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5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6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7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8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9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0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1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2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3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4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5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07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608" name="제목 1"/>
          <p:cNvSpPr txBox="1"/>
          <p:nvPr/>
        </p:nvSpPr>
        <p:spPr>
          <a:xfrm>
            <a:off x="1762415" y="656452"/>
            <a:ext cx="257479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개인정보조회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09" name="개인정보조회.png" descr="개인정보조회.png"/>
          <p:cNvPicPr>
            <a:picLocks noChangeAspect="1"/>
          </p:cNvPicPr>
          <p:nvPr/>
        </p:nvPicPr>
        <p:blipFill>
          <a:blip r:embed="rId2">
            <a:extLst/>
          </a:blip>
          <a:srcRect t="42551"/>
          <a:stretch>
            <a:fillRect/>
          </a:stretch>
        </p:blipFill>
        <p:spPr>
          <a:xfrm>
            <a:off x="816967" y="2750740"/>
            <a:ext cx="11370946" cy="4252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611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2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3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4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5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6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7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8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19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0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1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2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3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4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5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6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27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29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630" name="제목 1"/>
          <p:cNvSpPr txBox="1"/>
          <p:nvPr/>
        </p:nvSpPr>
        <p:spPr>
          <a:xfrm>
            <a:off x="1762415" y="656452"/>
            <a:ext cx="257479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개인정보수정</a:t>
            </a:r>
          </a:p>
        </p:txBody>
      </p:sp>
      <p:pic>
        <p:nvPicPr>
          <p:cNvPr id="631" name="개인정보수정 메뉴.png" descr="개인정보수정 메뉴.png"/>
          <p:cNvPicPr>
            <a:picLocks noChangeAspect="1"/>
          </p:cNvPicPr>
          <p:nvPr/>
        </p:nvPicPr>
        <p:blipFill>
          <a:blip r:embed="rId2">
            <a:extLst/>
          </a:blip>
          <a:srcRect t="57662"/>
          <a:stretch>
            <a:fillRect/>
          </a:stretch>
        </p:blipFill>
        <p:spPr>
          <a:xfrm>
            <a:off x="1104701" y="3140950"/>
            <a:ext cx="10795236" cy="2999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633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4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5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6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7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8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39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0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1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2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3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4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5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6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7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8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9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51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652" name="제목 1"/>
          <p:cNvSpPr txBox="1"/>
          <p:nvPr/>
        </p:nvSpPr>
        <p:spPr>
          <a:xfrm>
            <a:off x="1762415" y="656452"/>
            <a:ext cx="4444166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개인정보수정 - 이름 수정</a:t>
            </a:r>
          </a:p>
        </p:txBody>
      </p:sp>
      <p:pic>
        <p:nvPicPr>
          <p:cNvPr id="653" name="이름 변경.png" descr="이름 변경.png"/>
          <p:cNvPicPr>
            <a:picLocks noChangeAspect="1"/>
          </p:cNvPicPr>
          <p:nvPr/>
        </p:nvPicPr>
        <p:blipFill>
          <a:blip r:embed="rId2">
            <a:extLst/>
          </a:blip>
          <a:srcRect b="45729"/>
          <a:stretch>
            <a:fillRect/>
          </a:stretch>
        </p:blipFill>
        <p:spPr>
          <a:xfrm>
            <a:off x="1029692" y="3072606"/>
            <a:ext cx="10945469" cy="3608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655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6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7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8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59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0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1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2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3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4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5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6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7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8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69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0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1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73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674" name="제목 1"/>
          <p:cNvSpPr txBox="1"/>
          <p:nvPr/>
        </p:nvSpPr>
        <p:spPr>
          <a:xfrm>
            <a:off x="1762415" y="656452"/>
            <a:ext cx="5132888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개인정보수정 - 전화번호 수정</a:t>
            </a:r>
          </a:p>
        </p:txBody>
      </p:sp>
      <p:pic>
        <p:nvPicPr>
          <p:cNvPr id="675" name="전화번호 변경.png" descr="전화번호 변경.png"/>
          <p:cNvPicPr>
            <a:picLocks noChangeAspect="1"/>
          </p:cNvPicPr>
          <p:nvPr/>
        </p:nvPicPr>
        <p:blipFill>
          <a:blip r:embed="rId2">
            <a:extLst/>
          </a:blip>
          <a:srcRect b="47606"/>
          <a:stretch>
            <a:fillRect/>
          </a:stretch>
        </p:blipFill>
        <p:spPr>
          <a:xfrm>
            <a:off x="1007864" y="3091854"/>
            <a:ext cx="10988949" cy="3569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677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8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9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0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1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2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3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4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5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6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7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8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89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0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1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2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93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95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696" name="제목 1"/>
          <p:cNvSpPr txBox="1"/>
          <p:nvPr/>
        </p:nvSpPr>
        <p:spPr>
          <a:xfrm>
            <a:off x="1762415" y="656452"/>
            <a:ext cx="449466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개인정보수정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97" name="주소 변경.png" descr="주소 변경.png"/>
          <p:cNvPicPr>
            <a:picLocks noChangeAspect="1"/>
          </p:cNvPicPr>
          <p:nvPr/>
        </p:nvPicPr>
        <p:blipFill>
          <a:blip r:embed="rId2">
            <a:extLst/>
          </a:blip>
          <a:srcRect b="47039"/>
          <a:stretch>
            <a:fillRect/>
          </a:stretch>
        </p:blipFill>
        <p:spPr>
          <a:xfrm>
            <a:off x="1012428" y="3078162"/>
            <a:ext cx="10979768" cy="3597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243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4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5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7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8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0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1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2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3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5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6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7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8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9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61" name="CONTENTS"/>
          <p:cNvSpPr txBox="1"/>
          <p:nvPr/>
        </p:nvSpPr>
        <p:spPr>
          <a:xfrm>
            <a:off x="5287323" y="1415480"/>
            <a:ext cx="2430152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i="1"/>
            </a:lvl1pPr>
          </a:lstStyle>
          <a:p>
            <a:r>
              <a:rPr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CONTENTS</a:t>
            </a:r>
          </a:p>
        </p:txBody>
      </p:sp>
      <p:sp>
        <p:nvSpPr>
          <p:cNvPr id="262" name="프로젝트 소개…"/>
          <p:cNvSpPr txBox="1"/>
          <p:nvPr/>
        </p:nvSpPr>
        <p:spPr>
          <a:xfrm>
            <a:off x="4810973" y="3046888"/>
            <a:ext cx="3382854" cy="3659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>
              <a:buSzPct val="100000"/>
              <a:buAutoNum type="arabicPeriod"/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4500" indent="-444500">
              <a:buSzPct val="100000"/>
              <a:buAutoNum type="arabicPeriod"/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4500" indent="-444500">
              <a:buSzPct val="100000"/>
              <a:buAutoNum type="arabicPeriod"/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4480" indent="-284480">
              <a:buSzPct val="100000"/>
              <a:buAutoNum type="arabicPeriod"/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데이터구조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4480" indent="-284480">
              <a:buSzPct val="100000"/>
              <a:buAutoNum type="arabicPeriod"/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4480" indent="-284480">
              <a:buSzPct val="100000"/>
              <a:buAutoNum type="arabicPeriod"/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4480" indent="-284480">
              <a:buSzPct val="100000"/>
              <a:buAutoNum type="arabicPeriod"/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개발일정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4480" indent="-284480">
              <a:buSzPct val="100000"/>
              <a:buAutoNum type="arabicPeriod"/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담당업무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4480" indent="-284480">
              <a:buSzPct val="100000"/>
              <a:buAutoNum type="arabicPeriod"/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소감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699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00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01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02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03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04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05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06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07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08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09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10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11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12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13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14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15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717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8" name="제목 1"/>
          <p:cNvSpPr txBox="1"/>
          <p:nvPr/>
        </p:nvSpPr>
        <p:spPr>
          <a:xfrm>
            <a:off x="1762415" y="656452"/>
            <a:ext cx="5009566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개인정보수정 - 비밀번호 수정</a:t>
            </a:r>
          </a:p>
        </p:txBody>
      </p:sp>
      <p:pic>
        <p:nvPicPr>
          <p:cNvPr id="719" name="비밀번호 변경.png" descr="비밀번호 변경.png"/>
          <p:cNvPicPr>
            <a:picLocks noChangeAspect="1"/>
          </p:cNvPicPr>
          <p:nvPr/>
        </p:nvPicPr>
        <p:blipFill>
          <a:blip r:embed="rId2">
            <a:extLst/>
          </a:blip>
          <a:srcRect b="46055"/>
          <a:stretch>
            <a:fillRect/>
          </a:stretch>
        </p:blipFill>
        <p:spPr>
          <a:xfrm>
            <a:off x="695523" y="3233052"/>
            <a:ext cx="11613835" cy="3804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721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2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3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4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5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6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7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8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29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0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1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2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3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4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5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6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37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739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40" name="제목 1"/>
          <p:cNvSpPr txBox="1"/>
          <p:nvPr/>
        </p:nvSpPr>
        <p:spPr>
          <a:xfrm>
            <a:off x="1762415" y="656452"/>
            <a:ext cx="5009566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개인정보수정 - 카드번호 수정</a:t>
            </a:r>
          </a:p>
        </p:txBody>
      </p:sp>
      <p:pic>
        <p:nvPicPr>
          <p:cNvPr id="741" name="카드번호 변경.png" descr="카드번호 변경.png"/>
          <p:cNvPicPr>
            <a:picLocks noChangeAspect="1"/>
          </p:cNvPicPr>
          <p:nvPr/>
        </p:nvPicPr>
        <p:blipFill>
          <a:blip r:embed="rId2">
            <a:extLst/>
          </a:blip>
          <a:srcRect b="36950"/>
          <a:stretch>
            <a:fillRect/>
          </a:stretch>
        </p:blipFill>
        <p:spPr>
          <a:xfrm>
            <a:off x="777279" y="2157214"/>
            <a:ext cx="11450090" cy="5439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743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4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5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6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7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8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49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0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1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2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3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4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5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6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7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8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9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761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762" name="제목 1"/>
          <p:cNvSpPr txBox="1"/>
          <p:nvPr/>
        </p:nvSpPr>
        <p:spPr>
          <a:xfrm>
            <a:off x="1762415" y="656452"/>
            <a:ext cx="257479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63" name="고객로그인성공.png" descr="고객로그인성고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178" y="2290374"/>
            <a:ext cx="11346444" cy="5172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765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66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67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68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69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0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1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2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3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4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5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6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7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8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9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80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81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783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4" name="제목 1"/>
          <p:cNvSpPr txBox="1"/>
          <p:nvPr/>
        </p:nvSpPr>
        <p:spPr>
          <a:xfrm>
            <a:off x="1762415" y="656452"/>
            <a:ext cx="5126188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85" name="영화별예매 - 영화별조회.png" descr="영화별예매 - 영화별조회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267" y="2122357"/>
            <a:ext cx="11556266" cy="5886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787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88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89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0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1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2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3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4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5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6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7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8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99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0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1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2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3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805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06" name="제목 1"/>
          <p:cNvSpPr txBox="1"/>
          <p:nvPr/>
        </p:nvSpPr>
        <p:spPr>
          <a:xfrm>
            <a:off x="1762415" y="656452"/>
            <a:ext cx="559403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상영정보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07" name="영화번호 선택.png" descr="영화번호 선택.png"/>
          <p:cNvPicPr>
            <a:picLocks noChangeAspect="1"/>
          </p:cNvPicPr>
          <p:nvPr/>
        </p:nvPicPr>
        <p:blipFill>
          <a:blip r:embed="rId2">
            <a:extLst/>
          </a:blip>
          <a:srcRect t="48666"/>
          <a:stretch>
            <a:fillRect/>
          </a:stretch>
        </p:blipFill>
        <p:spPr>
          <a:xfrm>
            <a:off x="878085" y="2158990"/>
            <a:ext cx="11248756" cy="6083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809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0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1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2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3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4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5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6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7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8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19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0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1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2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3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4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25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827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8" name="제목 1"/>
          <p:cNvSpPr txBox="1"/>
          <p:nvPr/>
        </p:nvSpPr>
        <p:spPr>
          <a:xfrm>
            <a:off x="1762415" y="656452"/>
            <a:ext cx="5282773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좌석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37" y="3108962"/>
            <a:ext cx="11775612" cy="34616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831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32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33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34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35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36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37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38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39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40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41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42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43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44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45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46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47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849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0" name="제목 1"/>
          <p:cNvSpPr txBox="1"/>
          <p:nvPr/>
        </p:nvSpPr>
        <p:spPr>
          <a:xfrm>
            <a:off x="1762415" y="656452"/>
            <a:ext cx="7449128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7. 회원 영화별 예매 - 좌석 선택 후 예매내역확인</a:t>
            </a:r>
          </a:p>
        </p:txBody>
      </p:sp>
      <p:pic>
        <p:nvPicPr>
          <p:cNvPr id="851" name="좌석 선택 후 예매내역 확인.png" descr="좌석 선택 후 예매내역 확이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664" y="3006687"/>
            <a:ext cx="11319472" cy="3740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853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54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55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56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57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58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59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60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61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62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63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64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65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66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67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68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69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871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72" name="제목 1"/>
          <p:cNvSpPr txBox="1"/>
          <p:nvPr/>
        </p:nvSpPr>
        <p:spPr>
          <a:xfrm>
            <a:off x="1762415" y="656452"/>
            <a:ext cx="651751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포인트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쿠폰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76" name="그룹"/>
          <p:cNvGrpSpPr/>
          <p:nvPr/>
        </p:nvGrpSpPr>
        <p:grpSpPr>
          <a:xfrm>
            <a:off x="861117" y="2544070"/>
            <a:ext cx="11282566" cy="4951350"/>
            <a:chOff x="0" y="0"/>
            <a:chExt cx="11282565" cy="4951348"/>
          </a:xfrm>
        </p:grpSpPr>
        <p:pic>
          <p:nvPicPr>
            <p:cNvPr id="873" name="포인트 사용 확인.png" descr="포인트 사용 확인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282566" cy="2169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4" name="포인트 사용 완료 및 쿠폰 사용 확인.png" descr="포인트 사용 완료 및 쿠폰 사용 확인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173621"/>
              <a:ext cx="11282566" cy="11691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5" name="쿠폰 사용 확인.png" descr="쿠폰 사용 확인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327555"/>
              <a:ext cx="11282566" cy="1623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878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79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80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81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82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83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84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85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86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87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88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89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90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91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92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93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94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896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97" name="제목 1"/>
          <p:cNvSpPr txBox="1"/>
          <p:nvPr/>
        </p:nvSpPr>
        <p:spPr>
          <a:xfrm>
            <a:off x="1762415" y="656452"/>
            <a:ext cx="5627134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결제수단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98" name="결제수단 확인.png" descr="결제수단 확이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14" y="3498688"/>
            <a:ext cx="11556972" cy="2458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900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1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2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3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4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5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6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7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8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09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10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11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12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13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14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15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16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918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919" name="제목 1"/>
          <p:cNvSpPr txBox="1"/>
          <p:nvPr/>
        </p:nvSpPr>
        <p:spPr>
          <a:xfrm>
            <a:off x="1762415" y="656452"/>
            <a:ext cx="5046259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20" name="카드결제 - 카드관련메뉴.png" descr="카드결제 - 카드관련메뉴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792" y="2385341"/>
            <a:ext cx="11603216" cy="2236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921" name="카드결제 완료.png" descr="카드결제 완료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92" y="5667785"/>
            <a:ext cx="11603216" cy="3131714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결제화면"/>
          <p:cNvSpPr txBox="1"/>
          <p:nvPr/>
        </p:nvSpPr>
        <p:spPr>
          <a:xfrm>
            <a:off x="5616929" y="5108984"/>
            <a:ext cx="177094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결제화면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264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5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6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7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8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9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0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1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2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3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4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5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6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7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8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9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0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82" name="1. 프로젝트 소개"/>
          <p:cNvSpPr txBox="1"/>
          <p:nvPr/>
        </p:nvSpPr>
        <p:spPr>
          <a:xfrm>
            <a:off x="265135" y="656452"/>
            <a:ext cx="3207257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83" name="표"/>
          <p:cNvGraphicFramePr/>
          <p:nvPr>
            <p:extLst>
              <p:ext uri="{D42A27DB-BD31-4B8C-83A1-F6EECF244321}">
                <p14:modId xmlns:p14="http://schemas.microsoft.com/office/powerpoint/2010/main" val="151572232"/>
              </p:ext>
            </p:extLst>
          </p:nvPr>
        </p:nvGraphicFramePr>
        <p:xfrm>
          <a:off x="1032582" y="1688962"/>
          <a:ext cx="10939633" cy="6930151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178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80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062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T w="12700">
                      <a:solidFill>
                        <a:srgbClr val="6C6C6C"/>
                      </a:solidFill>
                      <a:miter lim="400000"/>
                    </a:lnT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영화관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예매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콘솔프로그램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T w="12700">
                      <a:solidFill>
                        <a:srgbClr val="6C6C6C"/>
                      </a:solidFill>
                      <a:miter lim="400000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71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판매대상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영화관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906">
                <a:tc row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구현목표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B w="12700">
                      <a:solidFill>
                        <a:srgbClr val="6C6C6C"/>
                      </a:solidFill>
                      <a:miter lim="400000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회원관리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회원가입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회원탈퇴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회원정보조회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및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비밀번호찾기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예매내역조회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영화관련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현재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상영중인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영화의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상세정보조회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관람한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영화의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별점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및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예매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영화관별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영화별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예매기능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좌석배치도를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통한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좌석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확인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쿠폰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포인트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핸드폰결제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카드결제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각종할인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매점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스낵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스낵교환권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구입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장르별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인기영화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제공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가까운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영화관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컴플레인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이벤트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알림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관심있는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영화의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개봉알림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201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매출조회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당월의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이벤트관리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320039" indent="-320039" algn="l">
                        <a:buSzPct val="100000"/>
                        <a:buAutoNum type="arabicPeriod"/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게시판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: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공지사항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및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컴플레인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및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이벤트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및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</a:t>
                      </a:r>
                      <a:r>
                        <a:rPr sz="20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삭제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924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25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26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27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28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29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0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1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2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3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4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5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6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7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8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39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40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942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943" name="제목 1"/>
          <p:cNvSpPr txBox="1"/>
          <p:nvPr/>
        </p:nvSpPr>
        <p:spPr>
          <a:xfrm>
            <a:off x="1762415" y="656452"/>
            <a:ext cx="6364675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최종결제금액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44" name="최종결제금액 확인.png" descr="최종결제금액 확이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869" y="3626602"/>
            <a:ext cx="11981062" cy="2500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946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47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48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49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0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1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2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3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4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5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6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7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8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59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0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1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2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964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965" name="제목 1"/>
          <p:cNvSpPr txBox="1"/>
          <p:nvPr/>
        </p:nvSpPr>
        <p:spPr>
          <a:xfrm>
            <a:off x="1762415" y="656452"/>
            <a:ext cx="7703988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7. 회원 영화별 예매 - 결제정보 및 티켓 정보 확인</a:t>
            </a:r>
          </a:p>
        </p:txBody>
      </p:sp>
      <p:pic>
        <p:nvPicPr>
          <p:cNvPr id="966" name="결제완료확인.png" descr="결제완료확이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177" y="1814869"/>
            <a:ext cx="10912446" cy="7068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968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69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0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1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2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3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4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5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6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7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8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79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0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1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2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3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4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986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987" name="제목 1"/>
          <p:cNvSpPr txBox="1"/>
          <p:nvPr/>
        </p:nvSpPr>
        <p:spPr>
          <a:xfrm>
            <a:off x="1762415" y="656452"/>
            <a:ext cx="6745489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88" name="카드등록.png" descr="카드등로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551" y="3086211"/>
            <a:ext cx="12133698" cy="3581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990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1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2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3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4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5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6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7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8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99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0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1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2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3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4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5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06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008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009" name="제목 1"/>
          <p:cNvSpPr txBox="1"/>
          <p:nvPr/>
        </p:nvSpPr>
        <p:spPr>
          <a:xfrm>
            <a:off x="1762415" y="656452"/>
            <a:ext cx="5695416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영화관별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영화관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10" name="영화관별예매 - 극장목록.png" descr="영화관별예매 - 극장목로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287" y="2848952"/>
            <a:ext cx="12258226" cy="4055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012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3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4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5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6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7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8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19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0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1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2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3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4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5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6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7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28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030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031" name="제목 1"/>
          <p:cNvSpPr txBox="1"/>
          <p:nvPr/>
        </p:nvSpPr>
        <p:spPr>
          <a:xfrm>
            <a:off x="1762415" y="656452"/>
            <a:ext cx="5839398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영화관별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상영정보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81" y="2677886"/>
            <a:ext cx="11365711" cy="56194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034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5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6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7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8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39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0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1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2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3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4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5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6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7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8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49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0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052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53" name="제목 1"/>
          <p:cNvSpPr txBox="1"/>
          <p:nvPr/>
        </p:nvSpPr>
        <p:spPr>
          <a:xfrm>
            <a:off x="1762415" y="656452"/>
            <a:ext cx="5416067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영화관별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좌석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5" y="3344091"/>
            <a:ext cx="11503396" cy="338163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056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7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8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59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0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1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2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3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4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5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6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7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8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69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0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1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2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074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075" name="제목 1"/>
          <p:cNvSpPr txBox="1"/>
          <p:nvPr/>
        </p:nvSpPr>
        <p:spPr>
          <a:xfrm>
            <a:off x="1762415" y="656452"/>
            <a:ext cx="785834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8. 회원 영화관별 예매 - 좌석 선택 후 예매내역확인</a:t>
            </a:r>
          </a:p>
        </p:txBody>
      </p:sp>
      <p:pic>
        <p:nvPicPr>
          <p:cNvPr id="1076" name="좌석 선택 후 예매내역 확인.png" descr="좌석 선택 후 예매내역 확이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664" y="3006687"/>
            <a:ext cx="11319472" cy="3740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078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79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0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1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2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3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4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5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6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7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8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9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90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91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92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93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94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096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097" name="제목 1"/>
          <p:cNvSpPr txBox="1"/>
          <p:nvPr/>
        </p:nvSpPr>
        <p:spPr>
          <a:xfrm>
            <a:off x="1762415" y="656452"/>
            <a:ext cx="7039037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8. 회원 영화관별 예매 - 포인트 및 쿠폰 사용</a:t>
            </a:r>
          </a:p>
        </p:txBody>
      </p:sp>
      <p:grpSp>
        <p:nvGrpSpPr>
          <p:cNvPr id="1101" name="그룹"/>
          <p:cNvGrpSpPr/>
          <p:nvPr/>
        </p:nvGrpSpPr>
        <p:grpSpPr>
          <a:xfrm>
            <a:off x="861117" y="2544070"/>
            <a:ext cx="11282566" cy="4951350"/>
            <a:chOff x="0" y="0"/>
            <a:chExt cx="11282565" cy="4951348"/>
          </a:xfrm>
        </p:grpSpPr>
        <p:pic>
          <p:nvPicPr>
            <p:cNvPr id="1098" name="포인트 사용 확인.png" descr="포인트 사용 확인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282566" cy="21691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9" name="포인트 사용 완료 및 쿠폰 사용 확인.png" descr="포인트 사용 완료 및 쿠폰 사용 확인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173621"/>
              <a:ext cx="11282566" cy="11691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0" name="쿠폰 사용 확인.png" descr="쿠폰 사용 확인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327555"/>
              <a:ext cx="11282566" cy="1623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0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103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04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05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06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07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08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09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10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11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12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13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14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15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16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17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18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19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121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122" name="제목 1"/>
          <p:cNvSpPr txBox="1"/>
          <p:nvPr/>
        </p:nvSpPr>
        <p:spPr>
          <a:xfrm>
            <a:off x="1762415" y="656452"/>
            <a:ext cx="6048392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8. 회원 영화관별 예매 - 결제수단 선택</a:t>
            </a:r>
          </a:p>
        </p:txBody>
      </p:sp>
      <p:pic>
        <p:nvPicPr>
          <p:cNvPr id="1123" name="결제수단 확인.png" descr="결제수단 확이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14" y="3498688"/>
            <a:ext cx="11556972" cy="2458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125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26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27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28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29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30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31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32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33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34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35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36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37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38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39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40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41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143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144" name="제목 1"/>
          <p:cNvSpPr txBox="1"/>
          <p:nvPr/>
        </p:nvSpPr>
        <p:spPr>
          <a:xfrm>
            <a:off x="1762415" y="656452"/>
            <a:ext cx="5434573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8. 회원 영화관별 예매 - 카드 결제</a:t>
            </a:r>
          </a:p>
        </p:txBody>
      </p:sp>
      <p:pic>
        <p:nvPicPr>
          <p:cNvPr id="1145" name="카드결제 - 카드관련메뉴.png" descr="카드결제 - 카드관련메뉴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792" y="2385341"/>
            <a:ext cx="11603216" cy="2236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카드결제 완료.png" descr="카드결제 완료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792" y="5667785"/>
            <a:ext cx="11603216" cy="3131714"/>
          </a:xfrm>
          <a:prstGeom prst="rect">
            <a:avLst/>
          </a:prstGeom>
          <a:ln w="12700">
            <a:miter lim="400000"/>
          </a:ln>
        </p:spPr>
      </p:pic>
      <p:sp>
        <p:nvSpPr>
          <p:cNvPr id="1147" name="결제화면"/>
          <p:cNvSpPr txBox="1"/>
          <p:nvPr/>
        </p:nvSpPr>
        <p:spPr>
          <a:xfrm>
            <a:off x="5422055" y="5103528"/>
            <a:ext cx="149662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결제화면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285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6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7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8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9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0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1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2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4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6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7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8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9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0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1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03" name="2. 특징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특징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4" name="원하는 영화관이나 원하는 영화를 선택…"/>
          <p:cNvSpPr txBox="1"/>
          <p:nvPr/>
        </p:nvSpPr>
        <p:spPr>
          <a:xfrm>
            <a:off x="1642209" y="3430849"/>
            <a:ext cx="498579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영화관이나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영화를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선택하여</a:t>
            </a:r>
            <a:r>
              <a:rPr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상영내역을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조회할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05" name="제목 1"/>
          <p:cNvSpPr txBox="1"/>
          <p:nvPr/>
        </p:nvSpPr>
        <p:spPr>
          <a:xfrm>
            <a:off x="681117" y="3576225"/>
            <a:ext cx="728594" cy="5812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306" name="매점에서 판매하는 스낵메뉴를 조회…"/>
          <p:cNvSpPr txBox="1"/>
          <p:nvPr/>
        </p:nvSpPr>
        <p:spPr>
          <a:xfrm>
            <a:off x="1642209" y="4674492"/>
            <a:ext cx="479480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매점에서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판매하는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스낵메뉴를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교환권을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구입할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07" name="제목 1"/>
          <p:cNvSpPr txBox="1"/>
          <p:nvPr/>
        </p:nvSpPr>
        <p:spPr>
          <a:xfrm>
            <a:off x="681117" y="4819868"/>
            <a:ext cx="728594" cy="5812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308" name="상영중인 영화의 상세정보를…"/>
          <p:cNvSpPr txBox="1"/>
          <p:nvPr/>
        </p:nvSpPr>
        <p:spPr>
          <a:xfrm>
            <a:off x="1642209" y="5840916"/>
            <a:ext cx="505489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상영중인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영화의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상세정보를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조회할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09" name="제목 1"/>
          <p:cNvSpPr txBox="1"/>
          <p:nvPr/>
        </p:nvSpPr>
        <p:spPr>
          <a:xfrm>
            <a:off x="681117" y="5986293"/>
            <a:ext cx="728594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</a:p>
        </p:txBody>
      </p:sp>
      <p:sp>
        <p:nvSpPr>
          <p:cNvPr id="310" name="제목 1"/>
          <p:cNvSpPr txBox="1"/>
          <p:nvPr/>
        </p:nvSpPr>
        <p:spPr>
          <a:xfrm>
            <a:off x="3142353" y="2253782"/>
            <a:ext cx="1419145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1" name="제목 1"/>
          <p:cNvSpPr txBox="1"/>
          <p:nvPr/>
        </p:nvSpPr>
        <p:spPr>
          <a:xfrm>
            <a:off x="9113202" y="2253782"/>
            <a:ext cx="1419144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2" name="제목 1"/>
          <p:cNvSpPr txBox="1"/>
          <p:nvPr/>
        </p:nvSpPr>
        <p:spPr>
          <a:xfrm>
            <a:off x="6860506" y="3533457"/>
            <a:ext cx="728594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</a:p>
        </p:txBody>
      </p:sp>
      <p:sp>
        <p:nvSpPr>
          <p:cNvPr id="313" name="상영예정인 영화의 상영내역…"/>
          <p:cNvSpPr txBox="1"/>
          <p:nvPr/>
        </p:nvSpPr>
        <p:spPr>
          <a:xfrm>
            <a:off x="7825171" y="4631723"/>
            <a:ext cx="898691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상영예정인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영화의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상영내역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데이터베이스를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생성할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14" name="제목 1"/>
          <p:cNvSpPr txBox="1"/>
          <p:nvPr/>
        </p:nvSpPr>
        <p:spPr>
          <a:xfrm>
            <a:off x="6873394" y="4777099"/>
            <a:ext cx="728594" cy="5812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sp>
        <p:nvSpPr>
          <p:cNvPr id="315" name="담당지점의 매출을 조회할 수 있다."/>
          <p:cNvSpPr txBox="1"/>
          <p:nvPr/>
        </p:nvSpPr>
        <p:spPr>
          <a:xfrm>
            <a:off x="7812283" y="3539103"/>
            <a:ext cx="8986913" cy="501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/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담당지점의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조회할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16" name="영화를 예매하고 예매내역을 조회 및 취소할 수 있다."/>
          <p:cNvSpPr txBox="1"/>
          <p:nvPr/>
        </p:nvSpPr>
        <p:spPr>
          <a:xfrm>
            <a:off x="1642209" y="7155041"/>
            <a:ext cx="5054891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/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영화를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예매하고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예매내역을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취소할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17" name="제목 1"/>
          <p:cNvSpPr txBox="1"/>
          <p:nvPr/>
        </p:nvSpPr>
        <p:spPr>
          <a:xfrm>
            <a:off x="681117" y="7300417"/>
            <a:ext cx="728594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6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149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50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51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52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53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54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55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56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57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58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59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60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61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62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63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64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65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167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168" name="제목 1"/>
          <p:cNvSpPr txBox="1"/>
          <p:nvPr/>
        </p:nvSpPr>
        <p:spPr>
          <a:xfrm>
            <a:off x="1762415" y="656452"/>
            <a:ext cx="660374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영화관별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최종결제금액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69" name="최종결제금액 확인.png" descr="최종결제금액 확이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869" y="3626602"/>
            <a:ext cx="11981062" cy="25003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8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171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72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73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74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75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76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77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78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79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80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81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82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83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84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85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86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87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189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190" name="제목 1"/>
          <p:cNvSpPr txBox="1"/>
          <p:nvPr/>
        </p:nvSpPr>
        <p:spPr>
          <a:xfrm>
            <a:off x="1762415" y="656452"/>
            <a:ext cx="8012453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영화관별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결제정보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티켓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정보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91" name="결제완료확인.png" descr="결제완료확이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177" y="1814869"/>
            <a:ext cx="10912446" cy="7068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193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94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95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96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97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98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199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00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01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02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03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04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05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06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07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08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09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211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212" name="제목 1"/>
          <p:cNvSpPr txBox="1"/>
          <p:nvPr/>
        </p:nvSpPr>
        <p:spPr>
          <a:xfrm>
            <a:off x="1762415" y="656452"/>
            <a:ext cx="3473782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9. 회원 예매내역조회</a:t>
            </a:r>
          </a:p>
        </p:txBody>
      </p:sp>
      <p:pic>
        <p:nvPicPr>
          <p:cNvPr id="1213" name="예매내역조회(예매내역O).png" descr="예매내역조회(예매내역O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186" y="2721401"/>
            <a:ext cx="11476428" cy="4310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2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215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16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17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18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19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20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21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22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23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24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25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26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27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28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29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30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31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233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234" name="제목 1"/>
          <p:cNvSpPr txBox="1"/>
          <p:nvPr/>
        </p:nvSpPr>
        <p:spPr>
          <a:xfrm>
            <a:off x="1762415" y="656452"/>
            <a:ext cx="3277711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취소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35" name="예매취소.png" descr="예매취소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545" y="2525065"/>
            <a:ext cx="11707710" cy="4703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237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38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39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40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41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42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43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44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45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46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47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48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49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0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1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2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53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255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256" name="제목 1"/>
          <p:cNvSpPr txBox="1"/>
          <p:nvPr/>
        </p:nvSpPr>
        <p:spPr>
          <a:xfrm>
            <a:off x="1762415" y="656452"/>
            <a:ext cx="4538852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결제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57" name="비회원예매 결제완료.png" descr="비회원예매 결제완료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631" y="3838030"/>
            <a:ext cx="11229538" cy="1646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259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0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1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2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3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4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5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6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7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8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69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70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71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72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73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74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75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277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278" name="제목 1"/>
          <p:cNvSpPr txBox="1"/>
          <p:nvPr/>
        </p:nvSpPr>
        <p:spPr>
          <a:xfrm>
            <a:off x="1762415" y="656452"/>
            <a:ext cx="4065824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12. 비회원 예매내역조회</a:t>
            </a:r>
          </a:p>
        </p:txBody>
      </p:sp>
      <p:pic>
        <p:nvPicPr>
          <p:cNvPr id="1279" name="비회원 예매내역조회 선택.png" descr="비회원 예매내역조회 선태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072" y="2457824"/>
            <a:ext cx="11736656" cy="2011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0" name="비회원 예매내역조회.png" descr="비회원 예매내역조회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072" y="5209033"/>
            <a:ext cx="11736656" cy="3518077"/>
          </a:xfrm>
          <a:prstGeom prst="rect">
            <a:avLst/>
          </a:prstGeom>
          <a:ln w="12700">
            <a:miter lim="400000"/>
          </a:ln>
        </p:spPr>
      </p:pic>
      <p:sp>
        <p:nvSpPr>
          <p:cNvPr id="1281" name="전화번호 입력"/>
          <p:cNvSpPr txBox="1"/>
          <p:nvPr/>
        </p:nvSpPr>
        <p:spPr>
          <a:xfrm>
            <a:off x="5274043" y="1806091"/>
            <a:ext cx="2383639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전화번호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82" name="예매내역 확인"/>
          <p:cNvSpPr txBox="1"/>
          <p:nvPr/>
        </p:nvSpPr>
        <p:spPr>
          <a:xfrm>
            <a:off x="5319086" y="4644776"/>
            <a:ext cx="229355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예매내역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284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85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86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87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88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89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0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1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2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3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4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5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6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7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8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299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00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302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303" name="제목 1"/>
          <p:cNvSpPr txBox="1"/>
          <p:nvPr/>
        </p:nvSpPr>
        <p:spPr>
          <a:xfrm>
            <a:off x="1762415" y="656452"/>
            <a:ext cx="3030261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04" name="관리자로그인성공.png" descr="관리자로그인성고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193" y="2603985"/>
            <a:ext cx="11682484" cy="5158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306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07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08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09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0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1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2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3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4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5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6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7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8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19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20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21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22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324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325" name="제목 1"/>
          <p:cNvSpPr txBox="1"/>
          <p:nvPr/>
        </p:nvSpPr>
        <p:spPr>
          <a:xfrm>
            <a:off x="1762415" y="656452"/>
            <a:ext cx="3822204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26" name="관리자 매출 확인.png" descr="관리자 매출 확이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950" y="2982280"/>
            <a:ext cx="11916900" cy="3789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5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328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29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0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1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2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3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4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5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6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7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8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39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40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41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42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43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44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346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347" name="제목 1"/>
          <p:cNvSpPr txBox="1"/>
          <p:nvPr/>
        </p:nvSpPr>
        <p:spPr>
          <a:xfrm>
            <a:off x="1762415" y="656452"/>
            <a:ext cx="4576049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48" name="관리자 영화 파일 생성.png" descr="관리자 영화 파일 생서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912" y="3613436"/>
            <a:ext cx="11810976" cy="2526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7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350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1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2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3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4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5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6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7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8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59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60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61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62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63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64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65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66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368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369" name="제목 1"/>
          <p:cNvSpPr txBox="1"/>
          <p:nvPr/>
        </p:nvSpPr>
        <p:spPr>
          <a:xfrm>
            <a:off x="1762415" y="656452"/>
            <a:ext cx="4486127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스낵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지점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70" name="스낵구매 - 지점목록.png" descr="스낵구매 - 지점목로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585" y="2614105"/>
            <a:ext cx="11713630" cy="4525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319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0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1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2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3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4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5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6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7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8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9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0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1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2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3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4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5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37" name="3. 개발환경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3. 개발환경</a:t>
            </a:r>
          </a:p>
        </p:txBody>
      </p:sp>
      <p:graphicFrame>
        <p:nvGraphicFramePr>
          <p:cNvPr id="338" name="표"/>
          <p:cNvGraphicFramePr/>
          <p:nvPr>
            <p:extLst>
              <p:ext uri="{D42A27DB-BD31-4B8C-83A1-F6EECF244321}">
                <p14:modId xmlns:p14="http://schemas.microsoft.com/office/powerpoint/2010/main" val="557082025"/>
              </p:ext>
            </p:extLst>
          </p:nvPr>
        </p:nvGraphicFramePr>
        <p:xfrm>
          <a:off x="2171158" y="2956502"/>
          <a:ext cx="8662482" cy="384059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0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9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019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운영체제</a:t>
                      </a:r>
                      <a:endParaRPr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Windows10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9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개발툴</a:t>
                      </a:r>
                      <a:endParaRPr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Eclipse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019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개발언어</a:t>
                      </a:r>
                      <a:endParaRPr sz="2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JAVA(JDK 1.8)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372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73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74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75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76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77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78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79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80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81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82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83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84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85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86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87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88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390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391" name="제목 1"/>
          <p:cNvSpPr txBox="1"/>
          <p:nvPr/>
        </p:nvSpPr>
        <p:spPr>
          <a:xfrm>
            <a:off x="1762415" y="656452"/>
            <a:ext cx="4486127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14. 스낵 구매 - 스낵 선택</a:t>
            </a:r>
          </a:p>
        </p:txBody>
      </p:sp>
      <p:pic>
        <p:nvPicPr>
          <p:cNvPr id="1392" name="스낵메뉴 조회.png" descr="스낵메뉴 조회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9088" y="1464311"/>
            <a:ext cx="8486624" cy="7842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394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95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96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97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98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399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00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01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02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03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04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05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06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07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08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09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10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412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413" name="제목 1"/>
          <p:cNvSpPr txBox="1"/>
          <p:nvPr/>
        </p:nvSpPr>
        <p:spPr>
          <a:xfrm>
            <a:off x="1762415" y="656452"/>
            <a:ext cx="515797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 fontScale="92500"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스낵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구매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-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스낵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14" name="스낵 메뉴 선택.png" descr="스낵 메뉴 선택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552" y="4179179"/>
            <a:ext cx="11231696" cy="1395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416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17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18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19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20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21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22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23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24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25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26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27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28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29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30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31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32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434" name="5. 기능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5. 기능</a:t>
            </a:r>
          </a:p>
        </p:txBody>
      </p:sp>
      <p:sp>
        <p:nvSpPr>
          <p:cNvPr id="1435" name="제목 1"/>
          <p:cNvSpPr txBox="1"/>
          <p:nvPr/>
        </p:nvSpPr>
        <p:spPr>
          <a:xfrm>
            <a:off x="1762415" y="656452"/>
            <a:ext cx="4139269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14. 스낵 구매 - 결제 완료</a:t>
            </a:r>
          </a:p>
        </p:txBody>
      </p:sp>
      <p:pic>
        <p:nvPicPr>
          <p:cNvPr id="1436" name="스낵 결제완료.png" descr="스낵 결제완료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064" y="3904870"/>
            <a:ext cx="11706672" cy="1943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5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438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39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40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41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42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43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44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45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46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47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48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49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50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51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52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53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54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456" name="6. 시연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57" name="프로그램 시연"/>
          <p:cNvSpPr txBox="1"/>
          <p:nvPr/>
        </p:nvSpPr>
        <p:spPr>
          <a:xfrm>
            <a:off x="5354651" y="4594671"/>
            <a:ext cx="229550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 시연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6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459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60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61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62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63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64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65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66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67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68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69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70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71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72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73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74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75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477" name="7. 개발일정"/>
          <p:cNvSpPr txBox="1"/>
          <p:nvPr/>
        </p:nvSpPr>
        <p:spPr>
          <a:xfrm>
            <a:off x="265135" y="656452"/>
            <a:ext cx="3805789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개발일정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478" name="표"/>
          <p:cNvGraphicFramePr/>
          <p:nvPr>
            <p:extLst>
              <p:ext uri="{D42A27DB-BD31-4B8C-83A1-F6EECF244321}">
                <p14:modId xmlns:p14="http://schemas.microsoft.com/office/powerpoint/2010/main" val="2344791208"/>
              </p:ext>
            </p:extLst>
          </p:nvPr>
        </p:nvGraphicFramePr>
        <p:xfrm>
          <a:off x="698500" y="1828800"/>
          <a:ext cx="11595094" cy="710191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56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56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6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8007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목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금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토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39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8050">
                <a:tc>
                  <a:txBody>
                    <a:bodyPr/>
                    <a:lstStyle/>
                    <a:p>
                      <a:pPr>
                        <a:defRPr sz="2200"/>
                      </a:pP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200"/>
                      </a:pP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tc grid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아이템</a:t>
                      </a: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선정</a:t>
                      </a: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
</a:t>
                      </a: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영화관프로그램</a:t>
                      </a: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아이템</a:t>
                      </a: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선정</a:t>
                      </a: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
(2일 </a:t>
                      </a: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소요</a:t>
                      </a: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C3E2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</a:t>
                      </a: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
(7일 </a:t>
                      </a: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소요</a:t>
                      </a: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FDCD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2200"/>
                      </a:pP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71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11/10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9371">
                <a:tc>
                  <a:txBody>
                    <a:bodyPr/>
                    <a:lstStyle/>
                    <a:p>
                      <a:pPr>
                        <a:defRPr sz="2200"/>
                      </a:pPr>
                      <a:endParaRPr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tc gridSpan="5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</a:t>
                      </a: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
(7일 </a:t>
                      </a:r>
                      <a:r>
                        <a:rPr sz="2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소요</a:t>
                      </a: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FDCD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
(5일 소요)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1E4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908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11/15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11/17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11/18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11/19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11/20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200"/>
                      </a:pP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86969">
                <a:tc gridSpan="4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
(5일 소요)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1E4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테스트 및 에러 수정
디자인 수정
더미데이터 제작
(2일 소요)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E3F3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2200"/>
                      </a:pP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79" name="총 16일 소요"/>
          <p:cNvSpPr txBox="1"/>
          <p:nvPr/>
        </p:nvSpPr>
        <p:spPr>
          <a:xfrm>
            <a:off x="9927772" y="1216836"/>
            <a:ext cx="235796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000"/>
            </a:pP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</a:t>
            </a:r>
            <a:r>
              <a:rPr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16일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소요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8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481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82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83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84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85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86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87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88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89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90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91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92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93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94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95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96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97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499" name="8. 담당업무"/>
          <p:cNvSpPr txBox="1"/>
          <p:nvPr/>
        </p:nvSpPr>
        <p:spPr>
          <a:xfrm>
            <a:off x="265135" y="656452"/>
            <a:ext cx="3805789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담당업무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500" name="표"/>
          <p:cNvGraphicFramePr/>
          <p:nvPr>
            <p:extLst>
              <p:ext uri="{D42A27DB-BD31-4B8C-83A1-F6EECF244321}">
                <p14:modId xmlns:p14="http://schemas.microsoft.com/office/powerpoint/2010/main" val="856466991"/>
              </p:ext>
            </p:extLst>
          </p:nvPr>
        </p:nvGraphicFramePr>
        <p:xfrm>
          <a:off x="704849" y="1712295"/>
          <a:ext cx="11595098" cy="717746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6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8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8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9642">
                <a:tc>
                  <a:txBody>
                    <a:bodyPr/>
                    <a:lstStyle/>
                    <a:p>
                      <a:pPr>
                        <a:defRPr sz="1800"/>
                      </a:pP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기획단계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구현단계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마무리단계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332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장진영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설계서류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취합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담당업무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요구사항분석서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화면설계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데이터구조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사용자계정 : 회원가입, 로그인, 아이디/비밀번호 찾기, 스낵 구입 구현</a:t>
                      </a: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관리자계정 : 매출조회, 영화 상영내역 데이터베이스 생성 구현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더미데이터 생성</a:t>
                      </a: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결과물 에러 수정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34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윤지봉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담당업무 요구사항분석서, 화면설계, 데이터구조 작성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회원정보수정, 회원탈퇴 구현</a:t>
                      </a: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예매취소 구현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결과물 테스트 및 수정</a:t>
                      </a: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화면설계서류 수정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326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임채원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담당업무 요구사항분석서, 화면설계, 데이터구조 작성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결제(휴대폰결제, 카드결제) 구현</a:t>
                      </a: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카드등록 구현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결과물 테스트 및 수정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4575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정경화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담당업무 요구사항분석서, 화면설계, 데이터구조 작성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극장별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상영내역조회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및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상영정보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결과물 테스트 및 수정</a:t>
                      </a: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순서도 수정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9553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조아라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담당업무 요구사항분석서, 화면설계 , 데이터구조 작성</a:t>
                      </a: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다이어그램 작성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영화별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상영내역조회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및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상영정보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영화정보상세조회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매점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발표용PPT제작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프로그램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화면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캡처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470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조혜승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담당업무 요구사항분석서, 화면설계, 데이터구조 작성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좌석 선택 구현</a:t>
                      </a: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쿠폰 사용, 포인트 사용 구현</a:t>
                      </a: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예매과정 중 예매내역 확인 구현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결과물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디자인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수정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28600" indent="-228600" algn="l">
                        <a:buSzPct val="123000"/>
                        <a:buChar char="-"/>
                        <a:defRPr sz="1800"/>
                      </a:pP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주제선정서류</a:t>
                      </a:r>
                      <a:r>
                        <a:rPr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작성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9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502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3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4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5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6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7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8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9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0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1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2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3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4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5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6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7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8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520" name="9. 소감"/>
          <p:cNvSpPr txBox="1"/>
          <p:nvPr/>
        </p:nvSpPr>
        <p:spPr>
          <a:xfrm>
            <a:off x="265135" y="656452"/>
            <a:ext cx="3805789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소감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521" name="표"/>
          <p:cNvGraphicFramePr/>
          <p:nvPr>
            <p:extLst>
              <p:ext uri="{D42A27DB-BD31-4B8C-83A1-F6EECF244321}">
                <p14:modId xmlns:p14="http://schemas.microsoft.com/office/powerpoint/2010/main" val="4286564484"/>
              </p:ext>
            </p:extLst>
          </p:nvPr>
        </p:nvGraphicFramePr>
        <p:xfrm>
          <a:off x="704850" y="2220244"/>
          <a:ext cx="11595100" cy="624448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5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9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1495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장진영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같이 하는 작업을 하여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재밌었고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각자 맡은 분야를 합치는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과정에서 많은 배움이 있었습니다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좋은 시간이었습니다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감사합니다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495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윤지봉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아이디어 회의부터 구현까지 모두 새로웠고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</a:t>
                      </a:r>
                      <a:r>
                        <a:rPr lang="ko-KR" altLang="en-US" baseline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과정내내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어렵고 힘든 부분이 많았지만 </a:t>
                      </a:r>
                      <a:r>
                        <a:rPr lang="ko-KR" altLang="en-US" baseline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힘든만큼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배운 것도 많았던 것 같습니다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특히 선생님께서 수업시간에 변수 </a:t>
                      </a:r>
                      <a:r>
                        <a:rPr lang="ko-KR" altLang="en-US" baseline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정의하는데에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중요성을 많이 강조하셨는데 팀원들과 작업을 하다 보니 본인의 데이터를 하나 수정하면 그에 따라 수정해야 하는 변수가 많아지고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하나씩 찾아서 </a:t>
                      </a:r>
                      <a:r>
                        <a:rPr lang="ko-KR" altLang="en-US" baseline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고쳐주어야</a:t>
                      </a:r>
                      <a:r>
                        <a:rPr lang="ko-KR" altLang="en-US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하는 과정이 많다는 것을 직접 경험해보고 변수 정의의 중요성을 다시 한 번 깨닫게 되었습니다</a:t>
                      </a:r>
                      <a:r>
                        <a:rPr lang="en-US" altLang="ko-KR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495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0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임채원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그동안 공부한 내용의 부족한 부분을 채울 수 있는 유익한 시간이었습니다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768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9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1502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3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4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5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6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7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8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09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0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1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2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3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4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5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6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7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18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1520" name="9. 소감"/>
          <p:cNvSpPr txBox="1"/>
          <p:nvPr/>
        </p:nvSpPr>
        <p:spPr>
          <a:xfrm>
            <a:off x="265135" y="656452"/>
            <a:ext cx="3805789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소감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2" name="표"/>
          <p:cNvGraphicFramePr/>
          <p:nvPr>
            <p:extLst>
              <p:ext uri="{D42A27DB-BD31-4B8C-83A1-F6EECF244321}">
                <p14:modId xmlns:p14="http://schemas.microsoft.com/office/powerpoint/2010/main" val="1810506"/>
              </p:ext>
            </p:extLst>
          </p:nvPr>
        </p:nvGraphicFramePr>
        <p:xfrm>
          <a:off x="704850" y="2220244"/>
          <a:ext cx="11595100" cy="624448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5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9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1495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ko-KR" altLang="en-US" sz="2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정경화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처음하는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프로젝트라 막막하고 어려웠는데 팀장님과 </a:t>
                      </a:r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팀원분들이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잘 이끌어주셔서 많이 배울 수 있었습니다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직접 프로젝트를 해보니 제가 부족한 부분을 더 잘 알게 되어서 더 노력하는 계기가 되었습니다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495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ko-KR" altLang="en-US" sz="20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조아라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첫 </a:t>
                      </a:r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프로젝트였던만큼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완성 그 자체로 의의가 있지만 부족한 실력에 아쉬움이 많이 남습니다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 노력해야겠다고 생각했고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처음 팀프로젝트를 하면서 커뮤니케이션능력의 중요성도 깨달았습니다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495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ko-KR" altLang="en-US" sz="20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조혜승</a:t>
                      </a:r>
                      <a:endParaRPr sz="20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혼자만 하던 공부로는 잘하고 있나 의문이 들었는데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팀프로젝트를 함으로써 </a:t>
                      </a:r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조장님과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팀원들 덕분에 많이 배우고 얻어가는 </a:t>
                      </a:r>
                      <a:r>
                        <a:rPr lang="ko-KR" altLang="en-US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시간이었어서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감사하고 즐거웠고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 노력해야겠다고 다짐하게 되는 계기가 되었습니다</a:t>
                      </a:r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원"/>
          <p:cNvSpPr/>
          <p:nvPr/>
        </p:nvSpPr>
        <p:spPr>
          <a:xfrm>
            <a:off x="11600389" y="3045854"/>
            <a:ext cx="240256" cy="240256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24" name="원"/>
          <p:cNvSpPr/>
          <p:nvPr/>
        </p:nvSpPr>
        <p:spPr>
          <a:xfrm>
            <a:off x="11600389" y="3414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25" name="원"/>
          <p:cNvSpPr/>
          <p:nvPr/>
        </p:nvSpPr>
        <p:spPr>
          <a:xfrm>
            <a:off x="11600389" y="3795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26" name="원"/>
          <p:cNvSpPr/>
          <p:nvPr/>
        </p:nvSpPr>
        <p:spPr>
          <a:xfrm>
            <a:off x="11600389" y="4176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27" name="원"/>
          <p:cNvSpPr/>
          <p:nvPr/>
        </p:nvSpPr>
        <p:spPr>
          <a:xfrm>
            <a:off x="11600389" y="4557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28" name="원"/>
          <p:cNvSpPr/>
          <p:nvPr/>
        </p:nvSpPr>
        <p:spPr>
          <a:xfrm>
            <a:off x="11600389" y="4938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29" name="원"/>
          <p:cNvSpPr/>
          <p:nvPr/>
        </p:nvSpPr>
        <p:spPr>
          <a:xfrm>
            <a:off x="11600389" y="5319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0" name="원"/>
          <p:cNvSpPr/>
          <p:nvPr/>
        </p:nvSpPr>
        <p:spPr>
          <a:xfrm>
            <a:off x="11600389" y="5700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1" name="원"/>
          <p:cNvSpPr/>
          <p:nvPr/>
        </p:nvSpPr>
        <p:spPr>
          <a:xfrm>
            <a:off x="11600389" y="6081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2" name="원"/>
          <p:cNvSpPr/>
          <p:nvPr/>
        </p:nvSpPr>
        <p:spPr>
          <a:xfrm>
            <a:off x="11600389" y="6462155"/>
            <a:ext cx="240256" cy="24025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533" name="직사각형"/>
          <p:cNvSpPr/>
          <p:nvPr/>
        </p:nvSpPr>
        <p:spPr>
          <a:xfrm>
            <a:off x="-292" y="869"/>
            <a:ext cx="13005385" cy="975186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1538" name="그룹"/>
          <p:cNvGrpSpPr/>
          <p:nvPr/>
        </p:nvGrpSpPr>
        <p:grpSpPr>
          <a:xfrm>
            <a:off x="5764784" y="8814668"/>
            <a:ext cx="1542963" cy="5482908"/>
            <a:chOff x="73827" y="-27766"/>
            <a:chExt cx="1542961" cy="5482906"/>
          </a:xfrm>
        </p:grpSpPr>
        <p:sp>
          <p:nvSpPr>
            <p:cNvPr id="1534" name="3조…"/>
            <p:cNvSpPr txBox="1"/>
            <p:nvPr/>
          </p:nvSpPr>
          <p:spPr>
            <a:xfrm>
              <a:off x="802464" y="1585174"/>
              <a:ext cx="814324" cy="22570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3조</a:t>
              </a:r>
            </a:p>
            <a:p>
              <a:pPr algn="l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장진영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  <a:p>
              <a:pPr algn="l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윤지봉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  <a:p>
              <a:pPr algn="l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임채원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  <a:p>
              <a:pPr algn="l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정경화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  <a:p>
              <a:pPr algn="l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조아라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  <a:p>
              <a:pPr algn="l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조혜승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535" name="기획…"/>
            <p:cNvSpPr txBox="1"/>
            <p:nvPr/>
          </p:nvSpPr>
          <p:spPr>
            <a:xfrm>
              <a:off x="73827" y="1585174"/>
              <a:ext cx="573874" cy="22570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r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기획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  <a:p>
              <a:pPr algn="r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조장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  <a:p>
              <a:pPr algn="r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조원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  <a:p>
              <a:pPr algn="r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조원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  <a:p>
              <a:pPr algn="r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조원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  <a:p>
              <a:pPr algn="r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조원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  <a:p>
              <a:pPr algn="r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pPr>
              <a:r>
                <a:rPr dirty="0" err="1" smtClean="0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조원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  <p:sp>
          <p:nvSpPr>
            <p:cNvPr id="1536" name="THE END"/>
            <p:cNvSpPr txBox="1"/>
            <p:nvPr/>
          </p:nvSpPr>
          <p:spPr>
            <a:xfrm>
              <a:off x="236005" y="-27766"/>
              <a:ext cx="1208663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lvl1pPr>
            </a:lstStyle>
            <a:p>
              <a:r>
                <a:rPr dirty="0"/>
                <a:t>THE </a:t>
              </a:r>
              <a:r>
                <a:rPr dirty="0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END</a:t>
              </a:r>
            </a:p>
          </p:txBody>
        </p:sp>
        <p:sp>
          <p:nvSpPr>
            <p:cNvPr id="1537" name="감사합니다"/>
            <p:cNvSpPr txBox="1"/>
            <p:nvPr/>
          </p:nvSpPr>
          <p:spPr>
            <a:xfrm>
              <a:off x="159932" y="5044771"/>
              <a:ext cx="130003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000">
                  <a:solidFill>
                    <a:srgbClr val="FFFFFF"/>
                  </a:solidFill>
                  <a:latin typeface="DX영화자막 Std Medium"/>
                  <a:ea typeface="DX영화자막 Std Medium"/>
                  <a:cs typeface="DX영화자막 Std Medium"/>
                  <a:sym typeface="DX영화자막 Std Medium"/>
                </a:defRPr>
              </a:lvl1pPr>
            </a:lstStyle>
            <a:p>
              <a:r>
                <a:rPr dirty="0" err="1">
                  <a:latin typeface="DX영화자막 M" panose="02020600000000000000" pitchFamily="18" charset="-127"/>
                  <a:ea typeface="DX영화자막 M" panose="02020600000000000000" pitchFamily="18" charset="-127"/>
                </a:rPr>
                <a:t>감사합니다</a:t>
              </a:r>
              <a:endParaRPr dirty="0">
                <a:latin typeface="DX영화자막 M" panose="02020600000000000000" pitchFamily="18" charset="-127"/>
                <a:ea typeface="DX영화자막 M" panose="02020600000000000000" pitchFamily="18" charset="-127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-0.705262" pathEditMode="relative">
                                      <p:cBhvr>
                                        <p:cTn id="6" dur="350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340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1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2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3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4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5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6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7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9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0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1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2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3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4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5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6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58" name="4. 데이터구조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데이터구조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9" name="제목 1"/>
          <p:cNvSpPr txBox="1"/>
          <p:nvPr/>
        </p:nvSpPr>
        <p:spPr>
          <a:xfrm>
            <a:off x="2757858" y="656452"/>
            <a:ext cx="4383975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작성한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다이어그램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0" name="사용할 변수들을 정리하고 변수명을 통일하여 사용하도록 함으로써 코드를 하나로 합치는 과정에서 시간을 절약"/>
          <p:cNvSpPr txBox="1"/>
          <p:nvPr/>
        </p:nvSpPr>
        <p:spPr>
          <a:xfrm>
            <a:off x="771085" y="7568797"/>
            <a:ext cx="7270010" cy="125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/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사용할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변수들을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정리하고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변수명을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통일하여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사용하도록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함으로써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코드를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합치는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과정에서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시간을</a:t>
            </a:r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절약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61" name="PPT용데이터모델링.png" descr="PPT용데이터모델리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524" y="1656947"/>
            <a:ext cx="11253752" cy="643970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선"/>
          <p:cNvSpPr/>
          <p:nvPr/>
        </p:nvSpPr>
        <p:spPr>
          <a:xfrm>
            <a:off x="4214205" y="4692141"/>
            <a:ext cx="589444" cy="14994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3" name="선"/>
          <p:cNvSpPr/>
          <p:nvPr/>
        </p:nvSpPr>
        <p:spPr>
          <a:xfrm>
            <a:off x="3663947" y="2148483"/>
            <a:ext cx="1162674" cy="13750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4" name="예약내역…"/>
          <p:cNvSpPr txBox="1"/>
          <p:nvPr/>
        </p:nvSpPr>
        <p:spPr>
          <a:xfrm>
            <a:off x="4005339" y="5157400"/>
            <a:ext cx="801501" cy="5642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예약내역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584200"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5" name="예약내역…"/>
          <p:cNvSpPr txBox="1"/>
          <p:nvPr/>
        </p:nvSpPr>
        <p:spPr>
          <a:xfrm>
            <a:off x="3839684" y="2562632"/>
            <a:ext cx="801501" cy="5642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예약내역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defTabSz="584200"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6" name="선"/>
          <p:cNvSpPr/>
          <p:nvPr/>
        </p:nvSpPr>
        <p:spPr>
          <a:xfrm>
            <a:off x="11465511" y="2146282"/>
            <a:ext cx="848102" cy="3982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3" h="21600" extrusionOk="0">
                <a:moveTo>
                  <a:pt x="1597" y="0"/>
                </a:moveTo>
                <a:cubicBezTo>
                  <a:pt x="14480" y="2858"/>
                  <a:pt x="21600" y="6808"/>
                  <a:pt x="21261" y="10909"/>
                </a:cubicBezTo>
                <a:cubicBezTo>
                  <a:pt x="20924" y="14989"/>
                  <a:pt x="13232" y="18857"/>
                  <a:pt x="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7" name="선"/>
          <p:cNvSpPr/>
          <p:nvPr/>
        </p:nvSpPr>
        <p:spPr>
          <a:xfrm flipH="1">
            <a:off x="11366662" y="6122458"/>
            <a:ext cx="106201" cy="106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8" name="영화별조회"/>
          <p:cNvSpPr txBox="1"/>
          <p:nvPr/>
        </p:nvSpPr>
        <p:spPr>
          <a:xfrm>
            <a:off x="11926712" y="4174092"/>
            <a:ext cx="976229" cy="3334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영화별조회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370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1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2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3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4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5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6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7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8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9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0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1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2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3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4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5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6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88" name="4. 데이터구조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데이터구조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9" name="제목 1"/>
          <p:cNvSpPr txBox="1"/>
          <p:nvPr/>
        </p:nvSpPr>
        <p:spPr>
          <a:xfrm>
            <a:off x="1735954" y="4586159"/>
            <a:ext cx="2207190" cy="5812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Admin 폴더</a:t>
            </a:r>
          </a:p>
        </p:txBody>
      </p:sp>
      <p:sp>
        <p:nvSpPr>
          <p:cNvPr id="390" name="제목 1"/>
          <p:cNvSpPr txBox="1"/>
          <p:nvPr/>
        </p:nvSpPr>
        <p:spPr>
          <a:xfrm>
            <a:off x="5143161" y="4586159"/>
            <a:ext cx="1779206" cy="5812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User폴더</a:t>
            </a:r>
          </a:p>
        </p:txBody>
      </p:sp>
      <p:sp>
        <p:nvSpPr>
          <p:cNvPr id="391" name="제목 1"/>
          <p:cNvSpPr txBox="1"/>
          <p:nvPr/>
        </p:nvSpPr>
        <p:spPr>
          <a:xfrm>
            <a:off x="2769056" y="656452"/>
            <a:ext cx="257479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데이터계층구조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2" name="제목 1"/>
          <p:cNvSpPr txBox="1"/>
          <p:nvPr/>
        </p:nvSpPr>
        <p:spPr>
          <a:xfrm>
            <a:off x="1810989" y="5920591"/>
            <a:ext cx="205712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Movie폴더</a:t>
            </a:r>
          </a:p>
        </p:txBody>
      </p:sp>
      <p:sp>
        <p:nvSpPr>
          <p:cNvPr id="393" name="제목 1"/>
          <p:cNvSpPr txBox="1"/>
          <p:nvPr/>
        </p:nvSpPr>
        <p:spPr>
          <a:xfrm>
            <a:off x="4938946" y="5920591"/>
            <a:ext cx="2187636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Theater폴더</a:t>
            </a:r>
          </a:p>
        </p:txBody>
      </p:sp>
      <p:sp>
        <p:nvSpPr>
          <p:cNvPr id="394" name="제목 1"/>
          <p:cNvSpPr txBox="1"/>
          <p:nvPr/>
        </p:nvSpPr>
        <p:spPr>
          <a:xfrm>
            <a:off x="8122385" y="4586159"/>
            <a:ext cx="2574790" cy="5812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Snack폴더</a:t>
            </a:r>
          </a:p>
        </p:txBody>
      </p:sp>
      <p:sp>
        <p:nvSpPr>
          <p:cNvPr id="395" name="제목 1"/>
          <p:cNvSpPr txBox="1"/>
          <p:nvPr/>
        </p:nvSpPr>
        <p:spPr>
          <a:xfrm>
            <a:off x="8197420" y="5920591"/>
            <a:ext cx="3071426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Reservation폴더</a:t>
            </a:r>
          </a:p>
        </p:txBody>
      </p:sp>
      <p:sp>
        <p:nvSpPr>
          <p:cNvPr id="396" name="총 6개의 폴더로 구성"/>
          <p:cNvSpPr txBox="1"/>
          <p:nvPr/>
        </p:nvSpPr>
        <p:spPr>
          <a:xfrm>
            <a:off x="4265608" y="2217376"/>
            <a:ext cx="4473584" cy="581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총 6개의 폴더로 구성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398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99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0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1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2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3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4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5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6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7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8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9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0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1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2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3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4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16" name="4. 데이터구조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데이터구조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7" name="제목 1"/>
          <p:cNvSpPr txBox="1"/>
          <p:nvPr/>
        </p:nvSpPr>
        <p:spPr>
          <a:xfrm>
            <a:off x="644411" y="2651831"/>
            <a:ext cx="2207190" cy="58128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/>
              <a:t>Admin </a:t>
            </a:r>
            <a:r>
              <a:rPr dirty="0" err="1"/>
              <a:t>폴더</a:t>
            </a:r>
            <a:endParaRPr dirty="0"/>
          </a:p>
        </p:txBody>
      </p:sp>
      <p:sp>
        <p:nvSpPr>
          <p:cNvPr id="418" name="제목 1"/>
          <p:cNvSpPr txBox="1"/>
          <p:nvPr/>
        </p:nvSpPr>
        <p:spPr>
          <a:xfrm>
            <a:off x="6786583" y="2584258"/>
            <a:ext cx="1779205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User폴더</a:t>
            </a:r>
          </a:p>
        </p:txBody>
      </p:sp>
      <p:sp>
        <p:nvSpPr>
          <p:cNvPr id="419" name="강남…"/>
          <p:cNvSpPr txBox="1"/>
          <p:nvPr/>
        </p:nvSpPr>
        <p:spPr>
          <a:xfrm>
            <a:off x="931062" y="4011149"/>
            <a:ext cx="1526058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강변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건대입구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명동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신촌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역삼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홍대입구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0" name="일별 폴더"/>
          <p:cNvSpPr txBox="1"/>
          <p:nvPr/>
        </p:nvSpPr>
        <p:spPr>
          <a:xfrm>
            <a:off x="2468583" y="4077857"/>
            <a:ext cx="1526058" cy="501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일별 폴더</a:t>
            </a:r>
          </a:p>
        </p:txBody>
      </p:sp>
      <p:sp>
        <p:nvSpPr>
          <p:cNvPr id="421" name="매출자료"/>
          <p:cNvSpPr txBox="1"/>
          <p:nvPr/>
        </p:nvSpPr>
        <p:spPr>
          <a:xfrm>
            <a:off x="4627583" y="4080874"/>
            <a:ext cx="152605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매출자료</a:t>
            </a:r>
          </a:p>
        </p:txBody>
      </p:sp>
      <p:sp>
        <p:nvSpPr>
          <p:cNvPr id="422" name="선"/>
          <p:cNvSpPr/>
          <p:nvPr/>
        </p:nvSpPr>
        <p:spPr>
          <a:xfrm>
            <a:off x="1692922" y="4270394"/>
            <a:ext cx="7527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3" name="선"/>
          <p:cNvSpPr/>
          <p:nvPr/>
        </p:nvSpPr>
        <p:spPr>
          <a:xfrm>
            <a:off x="3796504" y="4270394"/>
            <a:ext cx="7527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4" name="제목 1"/>
          <p:cNvSpPr txBox="1"/>
          <p:nvPr/>
        </p:nvSpPr>
        <p:spPr>
          <a:xfrm>
            <a:off x="2769056" y="656452"/>
            <a:ext cx="257479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데이터계층구조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5" name="userCard…"/>
          <p:cNvSpPr txBox="1"/>
          <p:nvPr/>
        </p:nvSpPr>
        <p:spPr>
          <a:xfrm>
            <a:off x="6818338" y="3996218"/>
            <a:ext cx="1936643" cy="2795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userCard</a:t>
            </a:r>
          </a:p>
          <a:p>
            <a:pPr algn="l">
              <a:defRPr sz="2500"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userCoupon</a:t>
            </a:r>
          </a:p>
          <a:p>
            <a:pPr algn="l">
              <a:defRPr sz="2500"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userInfo</a:t>
            </a:r>
          </a:p>
          <a:p>
            <a:pPr algn="l">
              <a:defRPr sz="2500"/>
            </a:pPr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userList</a:t>
            </a:r>
          </a:p>
        </p:txBody>
      </p:sp>
      <p:sp>
        <p:nvSpPr>
          <p:cNvPr id="426" name="아이디별 카드정보파일"/>
          <p:cNvSpPr txBox="1"/>
          <p:nvPr/>
        </p:nvSpPr>
        <p:spPr>
          <a:xfrm>
            <a:off x="9259009" y="3733323"/>
            <a:ext cx="320741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500"/>
            </a:lvl1pPr>
          </a:lstStyle>
          <a:p>
            <a:r>
              <a:rPr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아이디별</a:t>
            </a:r>
            <a:endParaRPr 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카드정보파일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7" name="아이디별 회원등급, 포인트정보 파일"/>
          <p:cNvSpPr txBox="1"/>
          <p:nvPr/>
        </p:nvSpPr>
        <p:spPr>
          <a:xfrm>
            <a:off x="9163650" y="5342164"/>
            <a:ext cx="257479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아이디별 회원등급, 포인트정보 파일</a:t>
            </a:r>
          </a:p>
        </p:txBody>
      </p:sp>
      <p:sp>
        <p:nvSpPr>
          <p:cNvPr id="428" name="선"/>
          <p:cNvSpPr/>
          <p:nvPr/>
        </p:nvSpPr>
        <p:spPr>
          <a:xfrm>
            <a:off x="8335567" y="4260950"/>
            <a:ext cx="7527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9" name="선"/>
          <p:cNvSpPr/>
          <p:nvPr/>
        </p:nvSpPr>
        <p:spPr>
          <a:xfrm>
            <a:off x="8203263" y="5778181"/>
            <a:ext cx="7527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0" name="아이디별 쿠폰정보파일"/>
          <p:cNvSpPr txBox="1"/>
          <p:nvPr/>
        </p:nvSpPr>
        <p:spPr>
          <a:xfrm>
            <a:off x="9679426" y="4560282"/>
            <a:ext cx="2951489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/>
            </a:lvl1pPr>
          </a:lstStyle>
          <a:p>
            <a:r>
              <a:rPr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아이디별</a:t>
            </a:r>
            <a:endParaRPr 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쿠폰정보파일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1" name="선"/>
          <p:cNvSpPr/>
          <p:nvPr/>
        </p:nvSpPr>
        <p:spPr>
          <a:xfrm>
            <a:off x="8755984" y="4996298"/>
            <a:ext cx="7527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2" name="선"/>
          <p:cNvSpPr/>
          <p:nvPr/>
        </p:nvSpPr>
        <p:spPr>
          <a:xfrm flipV="1">
            <a:off x="1353983" y="3397090"/>
            <a:ext cx="1" cy="5013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33" name="선"/>
          <p:cNvSpPr/>
          <p:nvPr/>
        </p:nvSpPr>
        <p:spPr>
          <a:xfrm flipV="1">
            <a:off x="7496154" y="3339193"/>
            <a:ext cx="1" cy="5013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그룹"/>
          <p:cNvGrpSpPr/>
          <p:nvPr/>
        </p:nvGrpSpPr>
        <p:grpSpPr>
          <a:xfrm>
            <a:off x="-73591" y="-459126"/>
            <a:ext cx="13151982" cy="889001"/>
            <a:chOff x="0" y="0"/>
            <a:chExt cx="13151979" cy="889000"/>
          </a:xfrm>
        </p:grpSpPr>
        <p:sp>
          <p:nvSpPr>
            <p:cNvPr id="435" name="직사각형"/>
            <p:cNvSpPr/>
            <p:nvPr/>
          </p:nvSpPr>
          <p:spPr>
            <a:xfrm>
              <a:off x="0" y="0"/>
              <a:ext cx="13078905" cy="88900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6" name="모서리가 둥근 직사각형"/>
            <p:cNvSpPr/>
            <p:nvPr/>
          </p:nvSpPr>
          <p:spPr>
            <a:xfrm>
              <a:off x="2439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7" name="모서리가 둥근 직사각형"/>
            <p:cNvSpPr/>
            <p:nvPr/>
          </p:nvSpPr>
          <p:spPr>
            <a:xfrm>
              <a:off x="1069482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8" name="모서리가 둥근 직사각형"/>
            <p:cNvSpPr/>
            <p:nvPr/>
          </p:nvSpPr>
          <p:spPr>
            <a:xfrm>
              <a:off x="1894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39" name="모서리가 둥근 직사각형"/>
            <p:cNvSpPr/>
            <p:nvPr/>
          </p:nvSpPr>
          <p:spPr>
            <a:xfrm>
              <a:off x="27204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0" name="모서리가 둥근 직사각형"/>
            <p:cNvSpPr/>
            <p:nvPr/>
          </p:nvSpPr>
          <p:spPr>
            <a:xfrm>
              <a:off x="3545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1" name="모서리가 둥근 직사각형"/>
            <p:cNvSpPr/>
            <p:nvPr/>
          </p:nvSpPr>
          <p:spPr>
            <a:xfrm>
              <a:off x="4371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2" name="모서리가 둥근 직사각형"/>
            <p:cNvSpPr/>
            <p:nvPr/>
          </p:nvSpPr>
          <p:spPr>
            <a:xfrm>
              <a:off x="5196982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3" name="모서리가 둥근 직사각형"/>
            <p:cNvSpPr/>
            <p:nvPr/>
          </p:nvSpPr>
          <p:spPr>
            <a:xfrm>
              <a:off x="6022483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4" name="모서리가 둥근 직사각형"/>
            <p:cNvSpPr/>
            <p:nvPr/>
          </p:nvSpPr>
          <p:spPr>
            <a:xfrm>
              <a:off x="6889258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5" name="모서리가 둥근 직사각형"/>
            <p:cNvSpPr/>
            <p:nvPr/>
          </p:nvSpPr>
          <p:spPr>
            <a:xfrm>
              <a:off x="7756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6" name="모서리가 둥근 직사각형"/>
            <p:cNvSpPr/>
            <p:nvPr/>
          </p:nvSpPr>
          <p:spPr>
            <a:xfrm>
              <a:off x="8581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7" name="모서리가 둥근 직사각형"/>
            <p:cNvSpPr/>
            <p:nvPr/>
          </p:nvSpPr>
          <p:spPr>
            <a:xfrm>
              <a:off x="9407033" y="196337"/>
              <a:ext cx="442947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8" name="모서리가 둥근 직사각형"/>
            <p:cNvSpPr/>
            <p:nvPr/>
          </p:nvSpPr>
          <p:spPr>
            <a:xfrm>
              <a:off x="10232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9" name="모서리가 둥근 직사각형"/>
            <p:cNvSpPr/>
            <p:nvPr/>
          </p:nvSpPr>
          <p:spPr>
            <a:xfrm>
              <a:off x="11058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0" name="모서리가 둥근 직사각형"/>
            <p:cNvSpPr/>
            <p:nvPr/>
          </p:nvSpPr>
          <p:spPr>
            <a:xfrm>
              <a:off x="118835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1" name="모서리가 둥근 직사각형"/>
            <p:cNvSpPr/>
            <p:nvPr/>
          </p:nvSpPr>
          <p:spPr>
            <a:xfrm>
              <a:off x="12709034" y="196337"/>
              <a:ext cx="442946" cy="496326"/>
            </a:xfrm>
            <a:prstGeom prst="roundRect">
              <a:avLst>
                <a:gd name="adj" fmla="val 1739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53" name="4. 데이터구조"/>
          <p:cNvSpPr txBox="1"/>
          <p:nvPr/>
        </p:nvSpPr>
        <p:spPr>
          <a:xfrm>
            <a:off x="265135" y="656452"/>
            <a:ext cx="2574791" cy="58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4. 데이터구조</a:t>
            </a:r>
          </a:p>
        </p:txBody>
      </p:sp>
      <p:sp>
        <p:nvSpPr>
          <p:cNvPr id="454" name="제목 1"/>
          <p:cNvSpPr txBox="1"/>
          <p:nvPr/>
        </p:nvSpPr>
        <p:spPr>
          <a:xfrm>
            <a:off x="2721404" y="2714476"/>
            <a:ext cx="205712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Movie폴더</a:t>
            </a:r>
          </a:p>
        </p:txBody>
      </p:sp>
      <p:sp>
        <p:nvSpPr>
          <p:cNvPr id="455" name="제목 1"/>
          <p:cNvSpPr txBox="1"/>
          <p:nvPr/>
        </p:nvSpPr>
        <p:spPr>
          <a:xfrm>
            <a:off x="6927794" y="2714476"/>
            <a:ext cx="2187637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Theater폴더</a:t>
            </a:r>
          </a:p>
        </p:txBody>
      </p:sp>
      <p:sp>
        <p:nvSpPr>
          <p:cNvPr id="456" name="영화정보파일"/>
          <p:cNvSpPr txBox="1"/>
          <p:nvPr/>
        </p:nvSpPr>
        <p:spPr>
          <a:xfrm>
            <a:off x="2796442" y="4082109"/>
            <a:ext cx="1907043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500"/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영화정보파일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7" name="선"/>
          <p:cNvSpPr/>
          <p:nvPr/>
        </p:nvSpPr>
        <p:spPr>
          <a:xfrm flipV="1">
            <a:off x="3737463" y="3459734"/>
            <a:ext cx="1" cy="5013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8" name="제목 1"/>
          <p:cNvSpPr txBox="1"/>
          <p:nvPr/>
        </p:nvSpPr>
        <p:spPr>
          <a:xfrm>
            <a:off x="2769056" y="656452"/>
            <a:ext cx="2574790" cy="5812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8767" tIns="48767" rIns="48767" bIns="48767" anchor="b">
            <a:normAutofit/>
          </a:bodyPr>
          <a:lstStyle>
            <a:lvl1pPr defTabSz="1300480">
              <a:lnSpc>
                <a:spcPct val="90000"/>
              </a:lnSpc>
              <a:defRPr sz="30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데이터계층구조</a:t>
            </a:r>
            <a:endParaRPr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9" name="강남…"/>
          <p:cNvSpPr txBox="1"/>
          <p:nvPr/>
        </p:nvSpPr>
        <p:spPr>
          <a:xfrm>
            <a:off x="7605284" y="4183756"/>
            <a:ext cx="1526058" cy="364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강남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강변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건대입구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구로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동대문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명동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신촌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역삼</a:t>
            </a:r>
          </a:p>
          <a:p>
            <a:pPr algn="l">
              <a:defRPr sz="2500"/>
            </a:pPr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홍대입구</a:t>
            </a:r>
          </a:p>
        </p:txBody>
      </p:sp>
      <p:sp>
        <p:nvSpPr>
          <p:cNvPr id="460" name="일별 상영내역파일"/>
          <p:cNvSpPr txBox="1"/>
          <p:nvPr/>
        </p:nvSpPr>
        <p:spPr>
          <a:xfrm>
            <a:off x="9136212" y="4199212"/>
            <a:ext cx="2517596" cy="501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/>
            </a:lvl1pPr>
          </a:lstStyle>
          <a:p>
            <a:r>
              <a:rPr>
                <a:latin typeface="나눔스퀘어" panose="020B0600000101010101" pitchFamily="50" charset="-127"/>
                <a:ea typeface="나눔스퀘어" panose="020B0600000101010101" pitchFamily="50" charset="-127"/>
              </a:rPr>
              <a:t>일별 상영내역파일</a:t>
            </a:r>
          </a:p>
        </p:txBody>
      </p:sp>
      <p:sp>
        <p:nvSpPr>
          <p:cNvPr id="461" name="선"/>
          <p:cNvSpPr/>
          <p:nvPr/>
        </p:nvSpPr>
        <p:spPr>
          <a:xfrm>
            <a:off x="8342079" y="4449879"/>
            <a:ext cx="7527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2" name="선"/>
          <p:cNvSpPr/>
          <p:nvPr/>
        </p:nvSpPr>
        <p:spPr>
          <a:xfrm flipV="1">
            <a:off x="8021612" y="3518445"/>
            <a:ext cx="1" cy="50133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1192</Words>
  <Application>Microsoft Office PowerPoint</Application>
  <PresentationFormat>사용자 지정</PresentationFormat>
  <Paragraphs>345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DX영화자막 M</vt:lpstr>
      <vt:lpstr>나눔스퀘어</vt:lpstr>
      <vt:lpstr>Helvetica Neue</vt:lpstr>
      <vt:lpstr>Helvetica Neue Medium</vt:lpstr>
      <vt:lpstr>DX영화자막 Std Medium</vt:lpstr>
      <vt:lpstr>Apple SD 산돌고딕 Neo 볼드체</vt:lpstr>
      <vt:lpstr>맑은 고딕</vt:lpstr>
      <vt:lpstr>나눔스퀘어라운드 ExtraBold</vt:lpstr>
      <vt:lpstr>에스코어 드림 5 Medium</vt:lpstr>
      <vt:lpstr>21_BasicWhite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ara</dc:creator>
  <cp:lastModifiedBy>joara9566@naver.com</cp:lastModifiedBy>
  <cp:revision>10</cp:revision>
  <dcterms:modified xsi:type="dcterms:W3CDTF">2020-11-23T06:15:12Z</dcterms:modified>
</cp:coreProperties>
</file>